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315" r:id="rId4"/>
    <p:sldId id="257" r:id="rId5"/>
    <p:sldId id="258" r:id="rId6"/>
    <p:sldId id="259" r:id="rId7"/>
    <p:sldId id="260" r:id="rId8"/>
    <p:sldId id="263" r:id="rId9"/>
    <p:sldId id="261" r:id="rId10"/>
    <p:sldId id="262" r:id="rId11"/>
    <p:sldId id="296" r:id="rId12"/>
    <p:sldId id="264" r:id="rId13"/>
    <p:sldId id="317" r:id="rId14"/>
    <p:sldId id="265" r:id="rId15"/>
    <p:sldId id="268" r:id="rId16"/>
    <p:sldId id="266" r:id="rId17"/>
    <p:sldId id="267" r:id="rId18"/>
    <p:sldId id="269" r:id="rId19"/>
    <p:sldId id="270" r:id="rId20"/>
    <p:sldId id="271" r:id="rId21"/>
    <p:sldId id="272" r:id="rId22"/>
    <p:sldId id="273" r:id="rId23"/>
    <p:sldId id="274" r:id="rId24"/>
    <p:sldId id="318" r:id="rId25"/>
    <p:sldId id="275" r:id="rId26"/>
    <p:sldId id="276" r:id="rId27"/>
    <p:sldId id="277" r:id="rId28"/>
    <p:sldId id="278" r:id="rId29"/>
    <p:sldId id="279" r:id="rId30"/>
    <p:sldId id="280" r:id="rId31"/>
    <p:sldId id="281" r:id="rId32"/>
    <p:sldId id="282" r:id="rId33"/>
    <p:sldId id="283" r:id="rId34"/>
    <p:sldId id="319" r:id="rId35"/>
    <p:sldId id="297" r:id="rId36"/>
    <p:sldId id="298"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2" r:id="rId50"/>
    <p:sldId id="311" r:id="rId51"/>
    <p:sldId id="313" r:id="rId52"/>
    <p:sldId id="284" r:id="rId53"/>
    <p:sldId id="285" r:id="rId54"/>
    <p:sldId id="286" r:id="rId55"/>
    <p:sldId id="287" r:id="rId56"/>
    <p:sldId id="288" r:id="rId57"/>
    <p:sldId id="289" r:id="rId58"/>
    <p:sldId id="290" r:id="rId59"/>
    <p:sldId id="291" r:id="rId60"/>
    <p:sldId id="292" r:id="rId61"/>
    <p:sldId id="293" r:id="rId62"/>
    <p:sldId id="294" r:id="rId63"/>
    <p:sldId id="295" r:id="rId64"/>
    <p:sldId id="31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1753-C431-66E8-60A7-054670FEA8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095445-0A11-206F-0F70-B4F41F36D3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65AAFF-936E-7DEB-E166-C7FCF1F2578C}"/>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5" name="Footer Placeholder 4">
            <a:extLst>
              <a:ext uri="{FF2B5EF4-FFF2-40B4-BE49-F238E27FC236}">
                <a16:creationId xmlns:a16="http://schemas.microsoft.com/office/drawing/2014/main" id="{52734EAB-AC4B-3820-D713-201540B0F4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43A85-9203-BCBF-6864-B4BC01606515}"/>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2356210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23228-C598-4D1D-5457-C7508E2CAD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3EDBAF-4711-20A8-594D-A11EAB23ED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50C8F-8DDB-B833-780B-CB09575C3CFF}"/>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5" name="Footer Placeholder 4">
            <a:extLst>
              <a:ext uri="{FF2B5EF4-FFF2-40B4-BE49-F238E27FC236}">
                <a16:creationId xmlns:a16="http://schemas.microsoft.com/office/drawing/2014/main" id="{9441E70F-3D76-06D9-9069-6F0214486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655CF-C922-8437-940F-1F2F5CE9227B}"/>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238257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621A9D-9E77-7B20-635F-57A8FFBD0B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AA134F-E422-2724-74F5-4B7B65C48F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459303-11D4-4A73-07E9-02A3E2904F03}"/>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5" name="Footer Placeholder 4">
            <a:extLst>
              <a:ext uri="{FF2B5EF4-FFF2-40B4-BE49-F238E27FC236}">
                <a16:creationId xmlns:a16="http://schemas.microsoft.com/office/drawing/2014/main" id="{5FDDF7EA-57B7-058D-A23C-F63EC7904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6F196A-5934-2F4F-F2D6-B97C11F1D615}"/>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228641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EDE4-A5E5-92AE-28DE-46A3CC10E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609B31-F847-471C-D230-4EC23437FD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E3FC3E-C6FF-602D-E6C9-90B232EE82F5}"/>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5" name="Footer Placeholder 4">
            <a:extLst>
              <a:ext uri="{FF2B5EF4-FFF2-40B4-BE49-F238E27FC236}">
                <a16:creationId xmlns:a16="http://schemas.microsoft.com/office/drawing/2014/main" id="{0D5B4A8E-73CE-3CAB-33D8-29328079A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DA299D-66EF-524F-FD6D-1C681F66C985}"/>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4222395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DCEBE-BF3A-0387-5E59-E31F2C0E9A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41C1DD-0091-BD18-B0E0-62383450FD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5AE44D-8672-1553-F3E8-062B0018F1FD}"/>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5" name="Footer Placeholder 4">
            <a:extLst>
              <a:ext uri="{FF2B5EF4-FFF2-40B4-BE49-F238E27FC236}">
                <a16:creationId xmlns:a16="http://schemas.microsoft.com/office/drawing/2014/main" id="{F571E8D4-2FE6-F54F-DD24-543C27E86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9BA607-899F-C0D3-AA5B-59D074812092}"/>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2331713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D4994-A261-0389-C9BD-111A7FFB6E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AE11A5-AA8F-3DEC-CAC4-9B0F303EE8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913F05-D5C7-EE4E-4D7B-EDA152B1EE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85F182-841E-FAEB-3562-4224F33AB2F3}"/>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6" name="Footer Placeholder 5">
            <a:extLst>
              <a:ext uri="{FF2B5EF4-FFF2-40B4-BE49-F238E27FC236}">
                <a16:creationId xmlns:a16="http://schemas.microsoft.com/office/drawing/2014/main" id="{3BEF9A96-F96C-A75E-38C1-1A80498694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CBCC21-22AA-4F51-3857-4FF65B8E5E07}"/>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709161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C927E-520E-822C-44FD-62723B3D4D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0A19AC-5618-5338-EF56-C2AE635EEE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EA1B73-D36F-7391-11B7-F57757AE0F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9A067C-8E73-3A12-B32A-BEAC6EFA3F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214F19-0794-536C-E8FE-CCD429CCE4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92E917-2081-7098-E565-EC271A4C8820}"/>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8" name="Footer Placeholder 7">
            <a:extLst>
              <a:ext uri="{FF2B5EF4-FFF2-40B4-BE49-F238E27FC236}">
                <a16:creationId xmlns:a16="http://schemas.microsoft.com/office/drawing/2014/main" id="{E6F00051-81A2-70E7-7D80-548269B978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FBB03F-765E-D45A-2661-52735DD53968}"/>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4186428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E907C-6EC6-9F5A-C3F9-939161AA57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C52686-CDC3-04BD-D0F2-D76D3F362C82}"/>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4" name="Footer Placeholder 3">
            <a:extLst>
              <a:ext uri="{FF2B5EF4-FFF2-40B4-BE49-F238E27FC236}">
                <a16:creationId xmlns:a16="http://schemas.microsoft.com/office/drawing/2014/main" id="{63E1BFF4-3432-B6F4-9A23-E7CD83E751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3FE2D5-8996-9613-3C34-01E47EF51B66}"/>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4179723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ACE693-C288-0CD3-7464-9F59A2A36778}"/>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3" name="Footer Placeholder 2">
            <a:extLst>
              <a:ext uri="{FF2B5EF4-FFF2-40B4-BE49-F238E27FC236}">
                <a16:creationId xmlns:a16="http://schemas.microsoft.com/office/drawing/2014/main" id="{6FE02063-0BB7-E02D-AD0A-4AF38E84A4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9FAD9A-B76E-7836-16B6-4BC325F5C92A}"/>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265931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89AA-281E-D2EA-8442-17BCD8B8F3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F2E493-9B2D-A512-A2FD-7D823B0A2E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88E08-5762-EA06-5683-E3BF53F8C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D8F4CF-45E2-383E-FE29-B1810968C240}"/>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6" name="Footer Placeholder 5">
            <a:extLst>
              <a:ext uri="{FF2B5EF4-FFF2-40B4-BE49-F238E27FC236}">
                <a16:creationId xmlns:a16="http://schemas.microsoft.com/office/drawing/2014/main" id="{F19F37DE-D501-6C8F-212F-19F0CC1AF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23262-2604-9E40-CE63-BCB8B49DCD7E}"/>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62356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AAC1-1D29-63BE-9E8F-A5B565685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9A417E-FB6B-59CE-D86A-EBC3BE8E3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C56BF6-6C75-D95A-5B13-B6B4854E7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F6E914-B8B4-1F51-7C98-01E29977EF2C}"/>
              </a:ext>
            </a:extLst>
          </p:cNvPr>
          <p:cNvSpPr>
            <a:spLocks noGrp="1"/>
          </p:cNvSpPr>
          <p:nvPr>
            <p:ph type="dt" sz="half" idx="10"/>
          </p:nvPr>
        </p:nvSpPr>
        <p:spPr/>
        <p:txBody>
          <a:bodyPr/>
          <a:lstStyle/>
          <a:p>
            <a:fld id="{1F829BA9-CF95-4590-8856-9E5068E557E0}" type="datetimeFigureOut">
              <a:rPr lang="en-US" smtClean="0"/>
              <a:t>1/22/2026</a:t>
            </a:fld>
            <a:endParaRPr lang="en-US"/>
          </a:p>
        </p:txBody>
      </p:sp>
      <p:sp>
        <p:nvSpPr>
          <p:cNvPr id="6" name="Footer Placeholder 5">
            <a:extLst>
              <a:ext uri="{FF2B5EF4-FFF2-40B4-BE49-F238E27FC236}">
                <a16:creationId xmlns:a16="http://schemas.microsoft.com/office/drawing/2014/main" id="{1FDCA7DD-7C61-3A73-18CD-B1C8F6EFA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F3842D-339C-DCF1-25FA-60ACC9C69876}"/>
              </a:ext>
            </a:extLst>
          </p:cNvPr>
          <p:cNvSpPr>
            <a:spLocks noGrp="1"/>
          </p:cNvSpPr>
          <p:nvPr>
            <p:ph type="sldNum" sz="quarter" idx="12"/>
          </p:nvPr>
        </p:nvSpPr>
        <p:spPr/>
        <p:txBody>
          <a:bodyPr/>
          <a:lstStyle/>
          <a:p>
            <a:fld id="{F2E29C5B-C730-4914-BA8C-04A1DF7B47BA}" type="slidenum">
              <a:rPr lang="en-US" smtClean="0"/>
              <a:t>‹#›</a:t>
            </a:fld>
            <a:endParaRPr lang="en-US"/>
          </a:p>
        </p:txBody>
      </p:sp>
    </p:spTree>
    <p:extLst>
      <p:ext uri="{BB962C8B-B14F-4D97-AF65-F5344CB8AC3E}">
        <p14:creationId xmlns:p14="http://schemas.microsoft.com/office/powerpoint/2010/main" val="1556498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80AD4-8E93-8725-4DC2-020A33FBF6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E67789-1C7F-E11D-C16B-09EA87B33E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D893EC-D535-2AE9-BCCD-501B55145E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829BA9-CF95-4590-8856-9E5068E557E0}" type="datetimeFigureOut">
              <a:rPr lang="en-US" smtClean="0"/>
              <a:t>1/22/2026</a:t>
            </a:fld>
            <a:endParaRPr lang="en-US"/>
          </a:p>
        </p:txBody>
      </p:sp>
      <p:sp>
        <p:nvSpPr>
          <p:cNvPr id="5" name="Footer Placeholder 4">
            <a:extLst>
              <a:ext uri="{FF2B5EF4-FFF2-40B4-BE49-F238E27FC236}">
                <a16:creationId xmlns:a16="http://schemas.microsoft.com/office/drawing/2014/main" id="{327AE3ED-6498-B07A-AE5A-19B86A3EBC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A14518-A641-5EF1-BC87-9A449BF7A9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E29C5B-C730-4914-BA8C-04A1DF7B47BA}" type="slidenum">
              <a:rPr lang="en-US" smtClean="0"/>
              <a:t>‹#›</a:t>
            </a:fld>
            <a:endParaRPr lang="en-US"/>
          </a:p>
        </p:txBody>
      </p:sp>
    </p:spTree>
    <p:extLst>
      <p:ext uri="{BB962C8B-B14F-4D97-AF65-F5344CB8AC3E}">
        <p14:creationId xmlns:p14="http://schemas.microsoft.com/office/powerpoint/2010/main" val="510917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567D1-8E0F-5390-859D-B2B4A7DB61C8}"/>
              </a:ext>
            </a:extLst>
          </p:cNvPr>
          <p:cNvSpPr>
            <a:spLocks noGrp="1"/>
          </p:cNvSpPr>
          <p:nvPr>
            <p:ph type="ctrTitle"/>
          </p:nvPr>
        </p:nvSpPr>
        <p:spPr/>
        <p:txBody>
          <a:bodyPr>
            <a:normAutofit fontScale="90000"/>
          </a:bodyPr>
          <a:lstStyle/>
          <a:p>
            <a:r>
              <a:rPr lang="en-US" dirty="0"/>
              <a:t>PREMIER LEAGUE ANALYSIS FROM SEASON (2000/2001) TO SEASON (2017/2018)</a:t>
            </a:r>
          </a:p>
        </p:txBody>
      </p:sp>
      <p:sp>
        <p:nvSpPr>
          <p:cNvPr id="3" name="Subtitle 2">
            <a:extLst>
              <a:ext uri="{FF2B5EF4-FFF2-40B4-BE49-F238E27FC236}">
                <a16:creationId xmlns:a16="http://schemas.microsoft.com/office/drawing/2014/main" id="{8C4CCB9D-533E-0754-B7CB-4269DD958F7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145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6F8E-2F47-EC7A-BA80-C4FBB65D2027}"/>
              </a:ext>
            </a:extLst>
          </p:cNvPr>
          <p:cNvSpPr>
            <a:spLocks noGrp="1"/>
          </p:cNvSpPr>
          <p:nvPr>
            <p:ph type="title"/>
          </p:nvPr>
        </p:nvSpPr>
        <p:spPr/>
        <p:txBody>
          <a:bodyPr/>
          <a:lstStyle/>
          <a:p>
            <a:r>
              <a:rPr lang="en-US" dirty="0"/>
              <a:t>Now My DW Is Ready To Analysis</a:t>
            </a:r>
          </a:p>
        </p:txBody>
      </p:sp>
      <p:pic>
        <p:nvPicPr>
          <p:cNvPr id="7" name="Content Placeholder 6">
            <a:extLst>
              <a:ext uri="{FF2B5EF4-FFF2-40B4-BE49-F238E27FC236}">
                <a16:creationId xmlns:a16="http://schemas.microsoft.com/office/drawing/2014/main" id="{226E804B-4ADF-5171-06BB-1AF6796DF1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5549" y="1825625"/>
            <a:ext cx="6620901" cy="4351338"/>
          </a:xfrm>
        </p:spPr>
      </p:pic>
    </p:spTree>
    <p:extLst>
      <p:ext uri="{BB962C8B-B14F-4D97-AF65-F5344CB8AC3E}">
        <p14:creationId xmlns:p14="http://schemas.microsoft.com/office/powerpoint/2010/main" val="2855832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1AC70-A77D-A7D2-1D4F-8EA3C731FCEC}"/>
              </a:ext>
            </a:extLst>
          </p:cNvPr>
          <p:cNvSpPr>
            <a:spLocks noGrp="1"/>
          </p:cNvSpPr>
          <p:nvPr>
            <p:ph type="title"/>
          </p:nvPr>
        </p:nvSpPr>
        <p:spPr/>
        <p:txBody>
          <a:bodyPr/>
          <a:lstStyle/>
          <a:p>
            <a:r>
              <a:rPr lang="en-US" dirty="0"/>
              <a:t>I make analysis by Power Bi Desktop and SSAS</a:t>
            </a:r>
          </a:p>
        </p:txBody>
      </p:sp>
      <p:sp>
        <p:nvSpPr>
          <p:cNvPr id="3" name="Content Placeholder 2">
            <a:extLst>
              <a:ext uri="{FF2B5EF4-FFF2-40B4-BE49-F238E27FC236}">
                <a16:creationId xmlns:a16="http://schemas.microsoft.com/office/drawing/2014/main" id="{842CE0CA-F7C9-3403-7087-87EBF6820B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178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DE430-9185-CF87-8260-F3A090753EF1}"/>
              </a:ext>
            </a:extLst>
          </p:cNvPr>
          <p:cNvSpPr>
            <a:spLocks noGrp="1"/>
          </p:cNvSpPr>
          <p:nvPr>
            <p:ph type="title"/>
          </p:nvPr>
        </p:nvSpPr>
        <p:spPr/>
        <p:txBody>
          <a:bodyPr/>
          <a:lstStyle/>
          <a:p>
            <a:r>
              <a:rPr lang="en-US" dirty="0"/>
              <a:t>In power pi I make three dashboards </a:t>
            </a:r>
          </a:p>
        </p:txBody>
      </p:sp>
      <p:sp>
        <p:nvSpPr>
          <p:cNvPr id="3" name="Content Placeholder 2">
            <a:extLst>
              <a:ext uri="{FF2B5EF4-FFF2-40B4-BE49-F238E27FC236}">
                <a16:creationId xmlns:a16="http://schemas.microsoft.com/office/drawing/2014/main" id="{E8857FAE-D6C6-0981-AE00-55FB057F99D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6381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D3C8C-24B8-66FA-9871-F84E091E5545}"/>
              </a:ext>
            </a:extLst>
          </p:cNvPr>
          <p:cNvSpPr>
            <a:spLocks noGrp="1"/>
          </p:cNvSpPr>
          <p:nvPr>
            <p:ph type="title"/>
          </p:nvPr>
        </p:nvSpPr>
        <p:spPr/>
        <p:txBody>
          <a:bodyPr/>
          <a:lstStyle/>
          <a:p>
            <a:r>
              <a:rPr lang="en-US" dirty="0"/>
              <a:t>Dashboard 1 </a:t>
            </a:r>
          </a:p>
        </p:txBody>
      </p:sp>
      <p:pic>
        <p:nvPicPr>
          <p:cNvPr id="5" name="Content Placeholder 4">
            <a:extLst>
              <a:ext uri="{FF2B5EF4-FFF2-40B4-BE49-F238E27FC236}">
                <a16:creationId xmlns:a16="http://schemas.microsoft.com/office/drawing/2014/main" id="{B11E16D3-CC78-7A1E-8DF0-C69655E25742}"/>
              </a:ext>
            </a:extLst>
          </p:cNvPr>
          <p:cNvPicPr>
            <a:picLocks noGrp="1" noChangeAspect="1"/>
          </p:cNvPicPr>
          <p:nvPr>
            <p:ph idx="1"/>
          </p:nvPr>
        </p:nvPicPr>
        <p:blipFill>
          <a:blip r:embed="rId2"/>
          <a:stretch>
            <a:fillRect/>
          </a:stretch>
        </p:blipFill>
        <p:spPr>
          <a:xfrm>
            <a:off x="5659662" y="1825625"/>
            <a:ext cx="872675" cy="4351338"/>
          </a:xfrm>
          <a:prstGeom prst="rect">
            <a:avLst/>
          </a:prstGeom>
        </p:spPr>
      </p:pic>
    </p:spTree>
    <p:extLst>
      <p:ext uri="{BB962C8B-B14F-4D97-AF65-F5344CB8AC3E}">
        <p14:creationId xmlns:p14="http://schemas.microsoft.com/office/powerpoint/2010/main" val="158053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081B-A128-D5C5-A913-46CF51590662}"/>
              </a:ext>
            </a:extLst>
          </p:cNvPr>
          <p:cNvSpPr>
            <a:spLocks noGrp="1"/>
          </p:cNvSpPr>
          <p:nvPr>
            <p:ph type="title"/>
          </p:nvPr>
        </p:nvSpPr>
        <p:spPr/>
        <p:txBody>
          <a:bodyPr>
            <a:noAutofit/>
          </a:bodyPr>
          <a:lstStyle/>
          <a:p>
            <a:r>
              <a:rPr lang="en-US" sz="1800" dirty="0"/>
              <a:t>Dashboard 1 contains the statistics for all 18 seasons, with the option to analyze a selected season using a slicer. At the top of the dashboard, I included cards showing:</a:t>
            </a:r>
            <a:br>
              <a:rPr lang="en-US" sz="1800" dirty="0"/>
            </a:br>
            <a:r>
              <a:rPr lang="en-US" sz="1800" dirty="0"/>
              <a:t>- The team with the most points in all seasons and in the selected season.</a:t>
            </a:r>
            <a:br>
              <a:rPr lang="en-US" sz="1800" dirty="0"/>
            </a:br>
            <a:r>
              <a:rPr lang="en-US" sz="1800" dirty="0"/>
              <a:t>- The runner-up team.</a:t>
            </a:r>
            <a:br>
              <a:rPr lang="en-US" sz="1800" dirty="0"/>
            </a:br>
            <a:r>
              <a:rPr lang="en-US" sz="1800" dirty="0"/>
              <a:t>- The lowest three teams by points.</a:t>
            </a:r>
            <a:br>
              <a:rPr lang="en-US" sz="1800" dirty="0"/>
            </a:br>
            <a:r>
              <a:rPr lang="en-US" sz="1800" dirty="0"/>
              <a:t>- The total goals (for all seasons or the selected season).</a:t>
            </a:r>
            <a:br>
              <a:rPr lang="en-US" sz="1800" dirty="0"/>
            </a:br>
            <a:r>
              <a:rPr lang="en-US" sz="1800" dirty="0"/>
              <a:t>- The maximum and minimum points (for all seasons or the selected season).</a:t>
            </a:r>
            <a:br>
              <a:rPr lang="en-US" sz="1800" dirty="0"/>
            </a:br>
            <a:r>
              <a:rPr lang="en-US" sz="1800" dirty="0"/>
              <a:t>- The count of clean sheet</a:t>
            </a:r>
          </a:p>
        </p:txBody>
      </p:sp>
      <p:pic>
        <p:nvPicPr>
          <p:cNvPr id="13" name="Content Placeholder 12">
            <a:extLst>
              <a:ext uri="{FF2B5EF4-FFF2-40B4-BE49-F238E27FC236}">
                <a16:creationId xmlns:a16="http://schemas.microsoft.com/office/drawing/2014/main" id="{B19B3906-8FE5-75E4-0B48-17CCDADC1FB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68626" y="2193488"/>
            <a:ext cx="5181600" cy="4299387"/>
          </a:xfrm>
        </p:spPr>
      </p:pic>
      <p:pic>
        <p:nvPicPr>
          <p:cNvPr id="17" name="Content Placeholder 16">
            <a:extLst>
              <a:ext uri="{FF2B5EF4-FFF2-40B4-BE49-F238E27FC236}">
                <a16:creationId xmlns:a16="http://schemas.microsoft.com/office/drawing/2014/main" id="{2F0F37E1-2C61-F12C-8141-621F0C48F07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41776" y="2193488"/>
            <a:ext cx="5181600" cy="4196985"/>
          </a:xfrm>
        </p:spPr>
      </p:pic>
    </p:spTree>
    <p:extLst>
      <p:ext uri="{BB962C8B-B14F-4D97-AF65-F5344CB8AC3E}">
        <p14:creationId xmlns:p14="http://schemas.microsoft.com/office/powerpoint/2010/main" val="2038118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497DA1-0A82-2DF9-BB3E-82BD1B443A2D}"/>
              </a:ext>
            </a:extLst>
          </p:cNvPr>
          <p:cNvSpPr>
            <a:spLocks noGrp="1"/>
          </p:cNvSpPr>
          <p:nvPr>
            <p:ph type="title"/>
          </p:nvPr>
        </p:nvSpPr>
        <p:spPr/>
        <p:txBody>
          <a:bodyPr>
            <a:normAutofit fontScale="90000"/>
          </a:bodyPr>
          <a:lstStyle/>
          <a:p>
            <a:r>
              <a:rPr lang="en-US" dirty="0"/>
              <a:t>That slicer will work in all charts in dashboard 1 and it will make statistics for all charts on it depend on the season selected </a:t>
            </a:r>
          </a:p>
        </p:txBody>
      </p:sp>
      <p:pic>
        <p:nvPicPr>
          <p:cNvPr id="8" name="Content Placeholder 7">
            <a:extLst>
              <a:ext uri="{FF2B5EF4-FFF2-40B4-BE49-F238E27FC236}">
                <a16:creationId xmlns:a16="http://schemas.microsoft.com/office/drawing/2014/main" id="{1A92731A-A376-8280-4A51-6DDC3C4B4D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7757" y="2124607"/>
            <a:ext cx="8316486" cy="3753374"/>
          </a:xfrm>
        </p:spPr>
      </p:pic>
    </p:spTree>
    <p:extLst>
      <p:ext uri="{BB962C8B-B14F-4D97-AF65-F5344CB8AC3E}">
        <p14:creationId xmlns:p14="http://schemas.microsoft.com/office/powerpoint/2010/main" val="3981495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EE50-EE28-215A-154E-0C7826C8CB01}"/>
              </a:ext>
            </a:extLst>
          </p:cNvPr>
          <p:cNvSpPr>
            <a:spLocks noGrp="1"/>
          </p:cNvSpPr>
          <p:nvPr>
            <p:ph type="title"/>
          </p:nvPr>
        </p:nvSpPr>
        <p:spPr/>
        <p:txBody>
          <a:bodyPr>
            <a:normAutofit/>
          </a:bodyPr>
          <a:lstStyle/>
          <a:p>
            <a:r>
              <a:rPr lang="en-US" dirty="0"/>
              <a:t>This chart is not interactive; it shows the season with the most goals scored</a:t>
            </a:r>
          </a:p>
        </p:txBody>
      </p:sp>
      <p:pic>
        <p:nvPicPr>
          <p:cNvPr id="8" name="Content Placeholder 7">
            <a:extLst>
              <a:ext uri="{FF2B5EF4-FFF2-40B4-BE49-F238E27FC236}">
                <a16:creationId xmlns:a16="http://schemas.microsoft.com/office/drawing/2014/main" id="{43755BEA-0C7C-BF13-2149-B51222ACF7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006" y="1825625"/>
            <a:ext cx="8873988" cy="4351338"/>
          </a:xfrm>
        </p:spPr>
      </p:pic>
    </p:spTree>
    <p:extLst>
      <p:ext uri="{BB962C8B-B14F-4D97-AF65-F5344CB8AC3E}">
        <p14:creationId xmlns:p14="http://schemas.microsoft.com/office/powerpoint/2010/main" val="2195962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E7547-135D-464F-ECD3-109B2F6D3B33}"/>
              </a:ext>
            </a:extLst>
          </p:cNvPr>
          <p:cNvSpPr>
            <a:spLocks noGrp="1"/>
          </p:cNvSpPr>
          <p:nvPr>
            <p:ph type="title"/>
          </p:nvPr>
        </p:nvSpPr>
        <p:spPr/>
        <p:txBody>
          <a:bodyPr>
            <a:normAutofit/>
          </a:bodyPr>
          <a:lstStyle/>
          <a:p>
            <a:r>
              <a:rPr lang="en-US" sz="2400" dirty="0"/>
              <a:t>These charts show the team with the most points across all seasons, which is Manchester United. If a season is selected using the slicer, the charts display the Premier League table for that season based on points</a:t>
            </a:r>
          </a:p>
        </p:txBody>
      </p:sp>
      <p:pic>
        <p:nvPicPr>
          <p:cNvPr id="7" name="Content Placeholder 6">
            <a:extLst>
              <a:ext uri="{FF2B5EF4-FFF2-40B4-BE49-F238E27FC236}">
                <a16:creationId xmlns:a16="http://schemas.microsoft.com/office/drawing/2014/main" id="{29AB2E31-7BE0-D9D0-11B3-36D2F42042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28941"/>
            <a:ext cx="4273170" cy="4351338"/>
          </a:xfrm>
        </p:spPr>
      </p:pic>
      <p:pic>
        <p:nvPicPr>
          <p:cNvPr id="9" name="Content Placeholder 8">
            <a:extLst>
              <a:ext uri="{FF2B5EF4-FFF2-40B4-BE49-F238E27FC236}">
                <a16:creationId xmlns:a16="http://schemas.microsoft.com/office/drawing/2014/main" id="{F1312979-FEE9-EBC4-A670-8994E7F22DB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062031"/>
            <a:ext cx="5181600" cy="1878525"/>
          </a:xfrm>
        </p:spPr>
      </p:pic>
    </p:spTree>
    <p:extLst>
      <p:ext uri="{BB962C8B-B14F-4D97-AF65-F5344CB8AC3E}">
        <p14:creationId xmlns:p14="http://schemas.microsoft.com/office/powerpoint/2010/main" val="3358287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4B9D-DE4A-4DC1-5B3E-97E32C783280}"/>
              </a:ext>
            </a:extLst>
          </p:cNvPr>
          <p:cNvSpPr>
            <a:spLocks noGrp="1"/>
          </p:cNvSpPr>
          <p:nvPr>
            <p:ph type="title"/>
          </p:nvPr>
        </p:nvSpPr>
        <p:spPr>
          <a:xfrm>
            <a:off x="838200" y="304165"/>
            <a:ext cx="10515600" cy="1325563"/>
          </a:xfrm>
        </p:spPr>
        <p:txBody>
          <a:bodyPr>
            <a:normAutofit fontScale="90000"/>
          </a:bodyPr>
          <a:lstStyle/>
          <a:p>
            <a:r>
              <a:rPr lang="en-US" sz="2800" dirty="0"/>
              <a:t>Then, I created two line charts showing the maximum and minimum points in each season. They are interactive by team name: if a team is selected, the charts display its points statistics for the seasons it played in the Premier League.</a:t>
            </a:r>
          </a:p>
        </p:txBody>
      </p:sp>
      <p:pic>
        <p:nvPicPr>
          <p:cNvPr id="6" name="Content Placeholder 5">
            <a:extLst>
              <a:ext uri="{FF2B5EF4-FFF2-40B4-BE49-F238E27FC236}">
                <a16:creationId xmlns:a16="http://schemas.microsoft.com/office/drawing/2014/main" id="{E86AF178-E429-DA17-C946-0AD6D841725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46814"/>
            <a:ext cx="5181600" cy="3108960"/>
          </a:xfrm>
        </p:spPr>
      </p:pic>
      <p:pic>
        <p:nvPicPr>
          <p:cNvPr id="8" name="Content Placeholder 7">
            <a:extLst>
              <a:ext uri="{FF2B5EF4-FFF2-40B4-BE49-F238E27FC236}">
                <a16:creationId xmlns:a16="http://schemas.microsoft.com/office/drawing/2014/main" id="{95721585-871A-5A9E-CEBC-64967FA4576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99224"/>
            <a:ext cx="5181600" cy="3004139"/>
          </a:xfrm>
        </p:spPr>
      </p:pic>
    </p:spTree>
    <p:extLst>
      <p:ext uri="{BB962C8B-B14F-4D97-AF65-F5344CB8AC3E}">
        <p14:creationId xmlns:p14="http://schemas.microsoft.com/office/powerpoint/2010/main" val="2136770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BC892-5696-79BE-3069-9D866769AB8A}"/>
              </a:ext>
            </a:extLst>
          </p:cNvPr>
          <p:cNvSpPr>
            <a:spLocks noGrp="1"/>
          </p:cNvSpPr>
          <p:nvPr>
            <p:ph type="title"/>
          </p:nvPr>
        </p:nvSpPr>
        <p:spPr/>
        <p:txBody>
          <a:bodyPr>
            <a:normAutofit fontScale="90000"/>
          </a:bodyPr>
          <a:lstStyle/>
          <a:p>
            <a:r>
              <a:rPr lang="en-US" dirty="0"/>
              <a:t>These charts shows the statistics of the teams with the most wins, losses, and draws, either across all seasons or for a selected season using the slicer.</a:t>
            </a:r>
          </a:p>
        </p:txBody>
      </p:sp>
      <p:pic>
        <p:nvPicPr>
          <p:cNvPr id="6" name="Content Placeholder 5">
            <a:extLst>
              <a:ext uri="{FF2B5EF4-FFF2-40B4-BE49-F238E27FC236}">
                <a16:creationId xmlns:a16="http://schemas.microsoft.com/office/drawing/2014/main" id="{3C28AC7B-A49F-6897-95E7-FFAE6CAAFD1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103084"/>
            <a:ext cx="5181600" cy="3796419"/>
          </a:xfrm>
        </p:spPr>
      </p:pic>
      <p:pic>
        <p:nvPicPr>
          <p:cNvPr id="8" name="Content Placeholder 7">
            <a:extLst>
              <a:ext uri="{FF2B5EF4-FFF2-40B4-BE49-F238E27FC236}">
                <a16:creationId xmlns:a16="http://schemas.microsoft.com/office/drawing/2014/main" id="{F74207A2-0175-5DA1-C1CB-A236A43B022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14541"/>
            <a:ext cx="5181600" cy="4173506"/>
          </a:xfrm>
        </p:spPr>
      </p:pic>
    </p:spTree>
    <p:extLst>
      <p:ext uri="{BB962C8B-B14F-4D97-AF65-F5344CB8AC3E}">
        <p14:creationId xmlns:p14="http://schemas.microsoft.com/office/powerpoint/2010/main" val="181364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866A4E-84AC-7EC6-FD9D-9CA32FBE7D90}"/>
              </a:ext>
            </a:extLst>
          </p:cNvPr>
          <p:cNvSpPr>
            <a:spLocks noGrp="1"/>
          </p:cNvSpPr>
          <p:nvPr>
            <p:ph type="title"/>
          </p:nvPr>
        </p:nvSpPr>
        <p:spPr/>
        <p:txBody>
          <a:bodyPr>
            <a:normAutofit/>
          </a:bodyPr>
          <a:lstStyle/>
          <a:p>
            <a:r>
              <a:rPr lang="en-US" sz="4400" dirty="0"/>
              <a:t>Overview</a:t>
            </a:r>
          </a:p>
        </p:txBody>
      </p:sp>
      <p:sp>
        <p:nvSpPr>
          <p:cNvPr id="5" name="Subtitle 4">
            <a:extLst>
              <a:ext uri="{FF2B5EF4-FFF2-40B4-BE49-F238E27FC236}">
                <a16:creationId xmlns:a16="http://schemas.microsoft.com/office/drawing/2014/main" id="{5C82B700-4AB8-E53C-5246-1117A9A04786}"/>
              </a:ext>
            </a:extLst>
          </p:cNvPr>
          <p:cNvSpPr>
            <a:spLocks noGrp="1"/>
          </p:cNvSpPr>
          <p:nvPr>
            <p:ph idx="1"/>
          </p:nvPr>
        </p:nvSpPr>
        <p:spPr/>
        <p:txBody>
          <a:bodyPr>
            <a:normAutofit fontScale="92500" lnSpcReduction="10000"/>
          </a:bodyPr>
          <a:lstStyle/>
          <a:p>
            <a:pPr marL="0" indent="0">
              <a:buNone/>
            </a:pPr>
            <a:r>
              <a:rPr lang="en-US" dirty="0"/>
              <a:t>This Power BI project provides a comprehensive analysis of football match data from the 2000/2001 season to the 2017/2018 season. The dashboards include statistics on team performance, goals scored and conceded, wins, losses, draws, streaks, and head-to-head comparisons between teams. The project uses interactive slicers to filter data by season or team, enabling dynamic insights.</a:t>
            </a:r>
            <a:br>
              <a:rPr lang="en-US" dirty="0"/>
            </a:br>
            <a:r>
              <a:rPr lang="en-US" dirty="0"/>
              <a:t>The data was processed and cleaned in Excel, transformed and loaded into SQL Server using SSIS for ETL processes, and structured into a data warehouse with fact and dimension tables. SSAS was used to create measures and dimensions for OLAP analysis, which are consumed in Power BI to build interactive and insightful dashboards.</a:t>
            </a:r>
            <a:br>
              <a:rPr lang="en-US" dirty="0"/>
            </a:br>
            <a:endParaRPr lang="en-US" dirty="0"/>
          </a:p>
        </p:txBody>
      </p:sp>
    </p:spTree>
    <p:extLst>
      <p:ext uri="{BB962C8B-B14F-4D97-AF65-F5344CB8AC3E}">
        <p14:creationId xmlns:p14="http://schemas.microsoft.com/office/powerpoint/2010/main" val="561146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279D-05D1-B082-8F35-236614D2F100}"/>
              </a:ext>
            </a:extLst>
          </p:cNvPr>
          <p:cNvSpPr>
            <a:spLocks noGrp="1"/>
          </p:cNvSpPr>
          <p:nvPr>
            <p:ph type="title"/>
          </p:nvPr>
        </p:nvSpPr>
        <p:spPr/>
        <p:txBody>
          <a:bodyPr>
            <a:noAutofit/>
          </a:bodyPr>
          <a:lstStyle/>
          <a:p>
            <a:r>
              <a:rPr lang="en-US" sz="3200" dirty="0"/>
              <a:t>This Line chart show the seasons have most wins and draw and lose it is useful for teams if I select team it will show to me the win for team in all seasons and draw and lost.</a:t>
            </a:r>
          </a:p>
        </p:txBody>
      </p:sp>
      <p:pic>
        <p:nvPicPr>
          <p:cNvPr id="6" name="Content Placeholder 5">
            <a:extLst>
              <a:ext uri="{FF2B5EF4-FFF2-40B4-BE49-F238E27FC236}">
                <a16:creationId xmlns:a16="http://schemas.microsoft.com/office/drawing/2014/main" id="{78470C4C-E50C-E9C6-5C5A-DD22D803D5B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57918"/>
            <a:ext cx="5181600" cy="2486751"/>
          </a:xfrm>
        </p:spPr>
      </p:pic>
      <p:pic>
        <p:nvPicPr>
          <p:cNvPr id="8" name="Content Placeholder 7">
            <a:extLst>
              <a:ext uri="{FF2B5EF4-FFF2-40B4-BE49-F238E27FC236}">
                <a16:creationId xmlns:a16="http://schemas.microsoft.com/office/drawing/2014/main" id="{0BADC4D5-9B2A-A0F2-2133-01470898968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48274" y="1825625"/>
            <a:ext cx="4629452" cy="4351338"/>
          </a:xfrm>
        </p:spPr>
      </p:pic>
    </p:spTree>
    <p:extLst>
      <p:ext uri="{BB962C8B-B14F-4D97-AF65-F5344CB8AC3E}">
        <p14:creationId xmlns:p14="http://schemas.microsoft.com/office/powerpoint/2010/main" val="413647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B75E9-6D88-FA48-3ABA-741AB9E6C8E6}"/>
              </a:ext>
            </a:extLst>
          </p:cNvPr>
          <p:cNvSpPr>
            <a:spLocks noGrp="1"/>
          </p:cNvSpPr>
          <p:nvPr>
            <p:ph type="title"/>
          </p:nvPr>
        </p:nvSpPr>
        <p:spPr/>
        <p:txBody>
          <a:bodyPr>
            <a:normAutofit fontScale="90000"/>
          </a:bodyPr>
          <a:lstStyle/>
          <a:p>
            <a:r>
              <a:rPr lang="en-US" dirty="0"/>
              <a:t>This bar chart show the most team scored and received and make clean sheet in all seasons or if we select from slicer </a:t>
            </a:r>
          </a:p>
        </p:txBody>
      </p:sp>
      <p:pic>
        <p:nvPicPr>
          <p:cNvPr id="6" name="Content Placeholder 5">
            <a:extLst>
              <a:ext uri="{FF2B5EF4-FFF2-40B4-BE49-F238E27FC236}">
                <a16:creationId xmlns:a16="http://schemas.microsoft.com/office/drawing/2014/main" id="{4A60C6DE-38C0-389E-F7D0-7A5664B851D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71939"/>
            <a:ext cx="5181600" cy="4058710"/>
          </a:xfrm>
        </p:spPr>
      </p:pic>
      <p:pic>
        <p:nvPicPr>
          <p:cNvPr id="8" name="Content Placeholder 7">
            <a:extLst>
              <a:ext uri="{FF2B5EF4-FFF2-40B4-BE49-F238E27FC236}">
                <a16:creationId xmlns:a16="http://schemas.microsoft.com/office/drawing/2014/main" id="{6734230A-82B5-639B-72B9-D52763BE84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89181"/>
            <a:ext cx="5181600" cy="3624225"/>
          </a:xfrm>
        </p:spPr>
      </p:pic>
    </p:spTree>
    <p:extLst>
      <p:ext uri="{BB962C8B-B14F-4D97-AF65-F5344CB8AC3E}">
        <p14:creationId xmlns:p14="http://schemas.microsoft.com/office/powerpoint/2010/main" val="573710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0C798-CE75-CF81-7080-AC58480FFEF0}"/>
              </a:ext>
            </a:extLst>
          </p:cNvPr>
          <p:cNvSpPr>
            <a:spLocks noGrp="1"/>
          </p:cNvSpPr>
          <p:nvPr>
            <p:ph type="title"/>
          </p:nvPr>
        </p:nvSpPr>
        <p:spPr/>
        <p:txBody>
          <a:bodyPr>
            <a:noAutofit/>
          </a:bodyPr>
          <a:lstStyle/>
          <a:p>
            <a:r>
              <a:rPr lang="en-US" sz="3200" dirty="0"/>
              <a:t>This line chart shows the seasons with the most clean sheets for the selected team. Another two area chart displays the goals scored and conceded by that team across all seasons</a:t>
            </a:r>
          </a:p>
        </p:txBody>
      </p:sp>
      <p:pic>
        <p:nvPicPr>
          <p:cNvPr id="6" name="Content Placeholder 5">
            <a:extLst>
              <a:ext uri="{FF2B5EF4-FFF2-40B4-BE49-F238E27FC236}">
                <a16:creationId xmlns:a16="http://schemas.microsoft.com/office/drawing/2014/main" id="{B282019A-A29F-82D6-AC36-D35FC78ACD8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926643"/>
            <a:ext cx="5181600" cy="4149301"/>
          </a:xfrm>
        </p:spPr>
      </p:pic>
      <p:pic>
        <p:nvPicPr>
          <p:cNvPr id="8" name="Content Placeholder 7">
            <a:extLst>
              <a:ext uri="{FF2B5EF4-FFF2-40B4-BE49-F238E27FC236}">
                <a16:creationId xmlns:a16="http://schemas.microsoft.com/office/drawing/2014/main" id="{D8CE5831-80B2-553D-9FDF-D52DBD0892E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9790"/>
            <a:ext cx="5181600" cy="3983008"/>
          </a:xfrm>
        </p:spPr>
      </p:pic>
    </p:spTree>
    <p:extLst>
      <p:ext uri="{BB962C8B-B14F-4D97-AF65-F5344CB8AC3E}">
        <p14:creationId xmlns:p14="http://schemas.microsoft.com/office/powerpoint/2010/main" val="1733464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C18DF-5317-A1AA-876D-E97E18013461}"/>
              </a:ext>
            </a:extLst>
          </p:cNvPr>
          <p:cNvSpPr>
            <a:spLocks noGrp="1"/>
          </p:cNvSpPr>
          <p:nvPr>
            <p:ph type="title"/>
          </p:nvPr>
        </p:nvSpPr>
        <p:spPr/>
        <p:txBody>
          <a:bodyPr>
            <a:noAutofit/>
          </a:bodyPr>
          <a:lstStyle/>
          <a:p>
            <a:r>
              <a:rPr lang="en-US" sz="3200" dirty="0"/>
              <a:t>This chart is show the team have win streak 5 matches and 3 matches and lose streak 3 matches and 5 matches also for all season or selected season from slicer</a:t>
            </a:r>
          </a:p>
        </p:txBody>
      </p:sp>
      <p:pic>
        <p:nvPicPr>
          <p:cNvPr id="6" name="Content Placeholder 5">
            <a:extLst>
              <a:ext uri="{FF2B5EF4-FFF2-40B4-BE49-F238E27FC236}">
                <a16:creationId xmlns:a16="http://schemas.microsoft.com/office/drawing/2014/main" id="{B3C65159-942E-648D-F085-A8B57473665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04773" y="2391233"/>
            <a:ext cx="4384503" cy="4351338"/>
          </a:xfrm>
        </p:spPr>
      </p:pic>
      <p:pic>
        <p:nvPicPr>
          <p:cNvPr id="8" name="Content Placeholder 7">
            <a:extLst>
              <a:ext uri="{FF2B5EF4-FFF2-40B4-BE49-F238E27FC236}">
                <a16:creationId xmlns:a16="http://schemas.microsoft.com/office/drawing/2014/main" id="{D20BC7D4-0072-26C7-2460-E58EBB93C91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85067" y="2273512"/>
            <a:ext cx="4454328" cy="4351338"/>
          </a:xfrm>
        </p:spPr>
      </p:pic>
    </p:spTree>
    <p:extLst>
      <p:ext uri="{BB962C8B-B14F-4D97-AF65-F5344CB8AC3E}">
        <p14:creationId xmlns:p14="http://schemas.microsoft.com/office/powerpoint/2010/main" val="2098645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1201-0462-5BCA-A280-3F74FF0E2BF9}"/>
              </a:ext>
            </a:extLst>
          </p:cNvPr>
          <p:cNvSpPr>
            <a:spLocks noGrp="1"/>
          </p:cNvSpPr>
          <p:nvPr>
            <p:ph type="title"/>
          </p:nvPr>
        </p:nvSpPr>
        <p:spPr/>
        <p:txBody>
          <a:bodyPr/>
          <a:lstStyle/>
          <a:p>
            <a:r>
              <a:rPr lang="en-US" dirty="0"/>
              <a:t>Dashboard 2</a:t>
            </a:r>
          </a:p>
        </p:txBody>
      </p:sp>
      <p:pic>
        <p:nvPicPr>
          <p:cNvPr id="7" name="Content Placeholder 6">
            <a:extLst>
              <a:ext uri="{FF2B5EF4-FFF2-40B4-BE49-F238E27FC236}">
                <a16:creationId xmlns:a16="http://schemas.microsoft.com/office/drawing/2014/main" id="{D607D315-2D57-FDFA-5E9B-25AA8F8E4AA3}"/>
              </a:ext>
            </a:extLst>
          </p:cNvPr>
          <p:cNvPicPr>
            <a:picLocks noGrp="1" noChangeAspect="1"/>
          </p:cNvPicPr>
          <p:nvPr>
            <p:ph idx="1"/>
          </p:nvPr>
        </p:nvPicPr>
        <p:blipFill>
          <a:blip r:embed="rId2"/>
          <a:stretch>
            <a:fillRect/>
          </a:stretch>
        </p:blipFill>
        <p:spPr>
          <a:xfrm>
            <a:off x="5523296" y="1825625"/>
            <a:ext cx="1145407" cy="4351338"/>
          </a:xfrm>
          <a:prstGeom prst="rect">
            <a:avLst/>
          </a:prstGeom>
        </p:spPr>
      </p:pic>
    </p:spTree>
    <p:extLst>
      <p:ext uri="{BB962C8B-B14F-4D97-AF65-F5344CB8AC3E}">
        <p14:creationId xmlns:p14="http://schemas.microsoft.com/office/powerpoint/2010/main" val="46436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E9413-A7B1-54D0-619E-C1FCC5C89DF6}"/>
              </a:ext>
            </a:extLst>
          </p:cNvPr>
          <p:cNvSpPr>
            <a:spLocks noGrp="1"/>
          </p:cNvSpPr>
          <p:nvPr>
            <p:ph type="title"/>
          </p:nvPr>
        </p:nvSpPr>
        <p:spPr/>
        <p:txBody>
          <a:bodyPr>
            <a:normAutofit fontScale="90000"/>
          </a:bodyPr>
          <a:lstStyle/>
          <a:p>
            <a:r>
              <a:rPr lang="en-US" dirty="0"/>
              <a:t>"Dashboard 2 is responsible for the statistics of teams at home and away. All charts in Dashboard 2 are interactive and synchronized with filters across the dashboard."</a:t>
            </a:r>
          </a:p>
        </p:txBody>
      </p:sp>
    </p:spTree>
    <p:extLst>
      <p:ext uri="{BB962C8B-B14F-4D97-AF65-F5344CB8AC3E}">
        <p14:creationId xmlns:p14="http://schemas.microsoft.com/office/powerpoint/2010/main" val="2231300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55353-BFD9-02E6-A780-53A81DDD9CE2}"/>
              </a:ext>
            </a:extLst>
          </p:cNvPr>
          <p:cNvSpPr>
            <a:spLocks noGrp="1"/>
          </p:cNvSpPr>
          <p:nvPr>
            <p:ph type="title"/>
          </p:nvPr>
        </p:nvSpPr>
        <p:spPr/>
        <p:txBody>
          <a:bodyPr>
            <a:noAutofit/>
          </a:bodyPr>
          <a:lstStyle/>
          <a:p>
            <a:r>
              <a:rPr lang="en-US" sz="3200" dirty="0"/>
              <a:t>The first chart shows the teams with the most home wins. When selecting a team, it displays the total goals that team scored at home across all seasons. A line chart is also available to view the team’s goals by season.</a:t>
            </a:r>
          </a:p>
        </p:txBody>
      </p:sp>
      <p:pic>
        <p:nvPicPr>
          <p:cNvPr id="12" name="Content Placeholder 11">
            <a:extLst>
              <a:ext uri="{FF2B5EF4-FFF2-40B4-BE49-F238E27FC236}">
                <a16:creationId xmlns:a16="http://schemas.microsoft.com/office/drawing/2014/main" id="{F6BBAB8A-ECED-FD98-2A27-26D518C754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3098641"/>
            <a:ext cx="5181600" cy="1805305"/>
          </a:xfrm>
        </p:spPr>
      </p:pic>
      <p:pic>
        <p:nvPicPr>
          <p:cNvPr id="10" name="Content Placeholder 9">
            <a:extLst>
              <a:ext uri="{FF2B5EF4-FFF2-40B4-BE49-F238E27FC236}">
                <a16:creationId xmlns:a16="http://schemas.microsoft.com/office/drawing/2014/main" id="{F8137217-FF62-D5B4-0286-E7D1535F2AA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3084874"/>
            <a:ext cx="5181600" cy="1832839"/>
          </a:xfrm>
        </p:spPr>
      </p:pic>
    </p:spTree>
    <p:extLst>
      <p:ext uri="{BB962C8B-B14F-4D97-AF65-F5344CB8AC3E}">
        <p14:creationId xmlns:p14="http://schemas.microsoft.com/office/powerpoint/2010/main" val="2874093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C0200-4F82-4656-AB3F-44C2299F0C7E}"/>
              </a:ext>
            </a:extLst>
          </p:cNvPr>
          <p:cNvSpPr>
            <a:spLocks noGrp="1"/>
          </p:cNvSpPr>
          <p:nvPr>
            <p:ph type="title"/>
          </p:nvPr>
        </p:nvSpPr>
        <p:spPr/>
        <p:txBody>
          <a:bodyPr>
            <a:noAutofit/>
          </a:bodyPr>
          <a:lstStyle/>
          <a:p>
            <a:r>
              <a:rPr lang="en-US" sz="3600" dirty="0"/>
              <a:t>This chart shows the teams with the most home losses. By selecting a team from the column chart or a season from the line chart, it displays the seasons in which that team had the most home losses.</a:t>
            </a:r>
          </a:p>
        </p:txBody>
      </p:sp>
      <p:pic>
        <p:nvPicPr>
          <p:cNvPr id="6" name="Content Placeholder 5">
            <a:extLst>
              <a:ext uri="{FF2B5EF4-FFF2-40B4-BE49-F238E27FC236}">
                <a16:creationId xmlns:a16="http://schemas.microsoft.com/office/drawing/2014/main" id="{F3227E29-165D-5DBB-0A1D-F1A85923449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3055276"/>
            <a:ext cx="5181600" cy="1892036"/>
          </a:xfrm>
        </p:spPr>
      </p:pic>
      <p:pic>
        <p:nvPicPr>
          <p:cNvPr id="8" name="Content Placeholder 7">
            <a:extLst>
              <a:ext uri="{FF2B5EF4-FFF2-40B4-BE49-F238E27FC236}">
                <a16:creationId xmlns:a16="http://schemas.microsoft.com/office/drawing/2014/main" id="{C0D24EC2-ADC1-DFFA-9333-5B7F2AA7990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3111603"/>
            <a:ext cx="5181600" cy="1779381"/>
          </a:xfrm>
        </p:spPr>
      </p:pic>
    </p:spTree>
    <p:extLst>
      <p:ext uri="{BB962C8B-B14F-4D97-AF65-F5344CB8AC3E}">
        <p14:creationId xmlns:p14="http://schemas.microsoft.com/office/powerpoint/2010/main" val="618130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7DBC0-E04D-C052-7C66-1EB65B922269}"/>
              </a:ext>
            </a:extLst>
          </p:cNvPr>
          <p:cNvSpPr>
            <a:spLocks noGrp="1"/>
          </p:cNvSpPr>
          <p:nvPr>
            <p:ph type="title"/>
          </p:nvPr>
        </p:nvSpPr>
        <p:spPr/>
        <p:txBody>
          <a:bodyPr>
            <a:normAutofit fontScale="90000"/>
          </a:bodyPr>
          <a:lstStyle/>
          <a:p>
            <a:r>
              <a:rPr lang="en-US" dirty="0"/>
              <a:t>This chart shows the teams with the most home draws. When selecting a season or a team, the charts interact with each other.</a:t>
            </a:r>
          </a:p>
        </p:txBody>
      </p:sp>
      <p:pic>
        <p:nvPicPr>
          <p:cNvPr id="6" name="Content Placeholder 5">
            <a:extLst>
              <a:ext uri="{FF2B5EF4-FFF2-40B4-BE49-F238E27FC236}">
                <a16:creationId xmlns:a16="http://schemas.microsoft.com/office/drawing/2014/main" id="{90133699-3B5C-E801-5C3B-70FA4FF4A19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988430"/>
            <a:ext cx="5181600" cy="2025728"/>
          </a:xfrm>
        </p:spPr>
      </p:pic>
      <p:pic>
        <p:nvPicPr>
          <p:cNvPr id="8" name="Content Placeholder 7">
            <a:extLst>
              <a:ext uri="{FF2B5EF4-FFF2-40B4-BE49-F238E27FC236}">
                <a16:creationId xmlns:a16="http://schemas.microsoft.com/office/drawing/2014/main" id="{E52C0B1C-185E-B216-0CBF-FD5DD1584CF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991505"/>
            <a:ext cx="5181600" cy="2019578"/>
          </a:xfrm>
        </p:spPr>
      </p:pic>
    </p:spTree>
    <p:extLst>
      <p:ext uri="{BB962C8B-B14F-4D97-AF65-F5344CB8AC3E}">
        <p14:creationId xmlns:p14="http://schemas.microsoft.com/office/powerpoint/2010/main" val="1700868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D8FC-FAFD-12D3-0C28-9A0B7807A50B}"/>
              </a:ext>
            </a:extLst>
          </p:cNvPr>
          <p:cNvSpPr>
            <a:spLocks noGrp="1"/>
          </p:cNvSpPr>
          <p:nvPr>
            <p:ph type="title"/>
          </p:nvPr>
        </p:nvSpPr>
        <p:spPr/>
        <p:txBody>
          <a:bodyPr/>
          <a:lstStyle/>
          <a:p>
            <a:r>
              <a:rPr lang="en-US" dirty="0"/>
              <a:t>Those chart show the most team score in home and most team has points in home</a:t>
            </a:r>
          </a:p>
        </p:txBody>
      </p:sp>
      <p:pic>
        <p:nvPicPr>
          <p:cNvPr id="6" name="Content Placeholder 5">
            <a:extLst>
              <a:ext uri="{FF2B5EF4-FFF2-40B4-BE49-F238E27FC236}">
                <a16:creationId xmlns:a16="http://schemas.microsoft.com/office/drawing/2014/main" id="{51D6DF19-307B-3280-D3B5-0EAE104323F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204970"/>
            <a:ext cx="5181600" cy="3592647"/>
          </a:xfrm>
        </p:spPr>
      </p:pic>
      <p:pic>
        <p:nvPicPr>
          <p:cNvPr id="8" name="Content Placeholder 7">
            <a:extLst>
              <a:ext uri="{FF2B5EF4-FFF2-40B4-BE49-F238E27FC236}">
                <a16:creationId xmlns:a16="http://schemas.microsoft.com/office/drawing/2014/main" id="{0F73540F-FE60-4597-7D72-0E9833D617E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70925"/>
            <a:ext cx="5181600" cy="3660738"/>
          </a:xfrm>
        </p:spPr>
      </p:pic>
    </p:spTree>
    <p:extLst>
      <p:ext uri="{BB962C8B-B14F-4D97-AF65-F5344CB8AC3E}">
        <p14:creationId xmlns:p14="http://schemas.microsoft.com/office/powerpoint/2010/main" val="26479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FACDD2-1EFA-03A1-57D7-58A294CD6BDC}"/>
              </a:ext>
            </a:extLst>
          </p:cNvPr>
          <p:cNvSpPr txBox="1"/>
          <p:nvPr/>
        </p:nvSpPr>
        <p:spPr>
          <a:xfrm>
            <a:off x="733011" y="585186"/>
            <a:ext cx="6097656" cy="5693866"/>
          </a:xfrm>
          <a:prstGeom prst="rect">
            <a:avLst/>
          </a:prstGeom>
          <a:noFill/>
        </p:spPr>
        <p:txBody>
          <a:bodyPr wrap="square">
            <a:spAutoFit/>
          </a:bodyPr>
          <a:lstStyle/>
          <a:p>
            <a:pPr>
              <a:buNone/>
            </a:pPr>
            <a:r>
              <a:rPr lang="en-US" sz="2800" dirty="0"/>
              <a:t>Tools Used : </a:t>
            </a:r>
          </a:p>
          <a:p>
            <a:r>
              <a:rPr lang="en-US" sz="2800" dirty="0"/>
              <a:t> - Excel → Data cleaning and preparation.</a:t>
            </a:r>
          </a:p>
          <a:p>
            <a:r>
              <a:rPr lang="en-US" sz="2800" dirty="0"/>
              <a:t>- SQL Server → Data storage and querying.</a:t>
            </a:r>
          </a:p>
          <a:p>
            <a:r>
              <a:rPr lang="en-US" sz="2800" dirty="0"/>
              <a:t>- SSIS (SQL Server Integration Services) → ETL (Extract, Transform, Load) process.</a:t>
            </a:r>
          </a:p>
          <a:p>
            <a:r>
              <a:rPr lang="en-US" sz="2800" dirty="0"/>
              <a:t>- SSAS (SQL Server Analysis Services) → Building cubes, measures, and dimensions for OLAP.</a:t>
            </a:r>
          </a:p>
          <a:p>
            <a:r>
              <a:rPr lang="en-US" sz="2800" dirty="0"/>
              <a:t>- Power BI → Data visualization and interactive dashboards.</a:t>
            </a:r>
          </a:p>
        </p:txBody>
      </p:sp>
    </p:spTree>
    <p:extLst>
      <p:ext uri="{BB962C8B-B14F-4D97-AF65-F5344CB8AC3E}">
        <p14:creationId xmlns:p14="http://schemas.microsoft.com/office/powerpoint/2010/main" val="1417315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4006-BEEC-6D32-DED4-198C1FAC38C6}"/>
              </a:ext>
            </a:extLst>
          </p:cNvPr>
          <p:cNvSpPr>
            <a:spLocks noGrp="1"/>
          </p:cNvSpPr>
          <p:nvPr>
            <p:ph type="title"/>
          </p:nvPr>
        </p:nvSpPr>
        <p:spPr/>
        <p:txBody>
          <a:bodyPr>
            <a:normAutofit fontScale="90000"/>
          </a:bodyPr>
          <a:lstStyle/>
          <a:p>
            <a:r>
              <a:rPr lang="en-US" dirty="0"/>
              <a:t>Those chart show the most team conceded goals in home and most team have clean sheet in home</a:t>
            </a:r>
          </a:p>
        </p:txBody>
      </p:sp>
      <p:pic>
        <p:nvPicPr>
          <p:cNvPr id="6" name="Content Placeholder 5">
            <a:extLst>
              <a:ext uri="{FF2B5EF4-FFF2-40B4-BE49-F238E27FC236}">
                <a16:creationId xmlns:a16="http://schemas.microsoft.com/office/drawing/2014/main" id="{8011DF51-74FE-CC7E-0445-0B4E406F2F1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07540"/>
            <a:ext cx="5181600" cy="3987508"/>
          </a:xfrm>
        </p:spPr>
      </p:pic>
      <p:pic>
        <p:nvPicPr>
          <p:cNvPr id="8" name="Content Placeholder 7">
            <a:extLst>
              <a:ext uri="{FF2B5EF4-FFF2-40B4-BE49-F238E27FC236}">
                <a16:creationId xmlns:a16="http://schemas.microsoft.com/office/drawing/2014/main" id="{AFB9A350-C8D1-7038-E65E-3D1FDD14E2A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997927"/>
            <a:ext cx="5181600" cy="4006734"/>
          </a:xfrm>
        </p:spPr>
      </p:pic>
    </p:spTree>
    <p:extLst>
      <p:ext uri="{BB962C8B-B14F-4D97-AF65-F5344CB8AC3E}">
        <p14:creationId xmlns:p14="http://schemas.microsoft.com/office/powerpoint/2010/main" val="32705593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F229-3B4A-3F5B-EB93-23D6AE5BA124}"/>
              </a:ext>
            </a:extLst>
          </p:cNvPr>
          <p:cNvSpPr>
            <a:spLocks noGrp="1"/>
          </p:cNvSpPr>
          <p:nvPr>
            <p:ph type="title"/>
          </p:nvPr>
        </p:nvSpPr>
        <p:spPr/>
        <p:txBody>
          <a:bodyPr/>
          <a:lstStyle/>
          <a:p>
            <a:r>
              <a:rPr lang="en-US" dirty="0"/>
              <a:t>These charts show the most teams win ,lose ,draw in away matches</a:t>
            </a:r>
          </a:p>
        </p:txBody>
      </p:sp>
      <p:pic>
        <p:nvPicPr>
          <p:cNvPr id="6" name="Content Placeholder 5">
            <a:extLst>
              <a:ext uri="{FF2B5EF4-FFF2-40B4-BE49-F238E27FC236}">
                <a16:creationId xmlns:a16="http://schemas.microsoft.com/office/drawing/2014/main" id="{3CC030F3-308F-52E5-84F9-01F8C3B253E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49874" y="1825625"/>
            <a:ext cx="4158251" cy="4351338"/>
          </a:xfrm>
        </p:spPr>
      </p:pic>
      <p:pic>
        <p:nvPicPr>
          <p:cNvPr id="8" name="Content Placeholder 7">
            <a:extLst>
              <a:ext uri="{FF2B5EF4-FFF2-40B4-BE49-F238E27FC236}">
                <a16:creationId xmlns:a16="http://schemas.microsoft.com/office/drawing/2014/main" id="{8CD67C60-7F76-15C1-7AAA-D369DF5D429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23742" y="1825625"/>
            <a:ext cx="3878515" cy="4351338"/>
          </a:xfrm>
        </p:spPr>
      </p:pic>
    </p:spTree>
    <p:extLst>
      <p:ext uri="{BB962C8B-B14F-4D97-AF65-F5344CB8AC3E}">
        <p14:creationId xmlns:p14="http://schemas.microsoft.com/office/powerpoint/2010/main" val="1315140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3A7B-6DEA-A119-2482-DF7B22FA8C63}"/>
              </a:ext>
            </a:extLst>
          </p:cNvPr>
          <p:cNvSpPr>
            <a:spLocks noGrp="1"/>
          </p:cNvSpPr>
          <p:nvPr>
            <p:ph type="title"/>
          </p:nvPr>
        </p:nvSpPr>
        <p:spPr/>
        <p:txBody>
          <a:bodyPr/>
          <a:lstStyle/>
          <a:p>
            <a:r>
              <a:rPr lang="en-US" dirty="0"/>
              <a:t>These chart show the most team take points in away and most teams scored goals in away </a:t>
            </a:r>
          </a:p>
        </p:txBody>
      </p:sp>
      <p:pic>
        <p:nvPicPr>
          <p:cNvPr id="6" name="Content Placeholder 5">
            <a:extLst>
              <a:ext uri="{FF2B5EF4-FFF2-40B4-BE49-F238E27FC236}">
                <a16:creationId xmlns:a16="http://schemas.microsoft.com/office/drawing/2014/main" id="{1EC00CA4-94DC-A05D-3EC6-6BE32E5EC6C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200245"/>
            <a:ext cx="5181600" cy="3602098"/>
          </a:xfrm>
        </p:spPr>
      </p:pic>
      <p:pic>
        <p:nvPicPr>
          <p:cNvPr id="8" name="Content Placeholder 7">
            <a:extLst>
              <a:ext uri="{FF2B5EF4-FFF2-40B4-BE49-F238E27FC236}">
                <a16:creationId xmlns:a16="http://schemas.microsoft.com/office/drawing/2014/main" id="{CED8FC82-80AC-4AF0-8F05-6A7B9A9C7E1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88239"/>
            <a:ext cx="5181600" cy="3626110"/>
          </a:xfrm>
        </p:spPr>
      </p:pic>
    </p:spTree>
    <p:extLst>
      <p:ext uri="{BB962C8B-B14F-4D97-AF65-F5344CB8AC3E}">
        <p14:creationId xmlns:p14="http://schemas.microsoft.com/office/powerpoint/2010/main" val="3983768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2356-09D1-39DF-B240-EB161753707F}"/>
              </a:ext>
            </a:extLst>
          </p:cNvPr>
          <p:cNvSpPr>
            <a:spLocks noGrp="1"/>
          </p:cNvSpPr>
          <p:nvPr>
            <p:ph type="title"/>
          </p:nvPr>
        </p:nvSpPr>
        <p:spPr/>
        <p:txBody>
          <a:bodyPr/>
          <a:lstStyle/>
          <a:p>
            <a:r>
              <a:rPr lang="en-US" dirty="0"/>
              <a:t>This chart show the most team conceded goal in away </a:t>
            </a:r>
          </a:p>
        </p:txBody>
      </p:sp>
      <p:pic>
        <p:nvPicPr>
          <p:cNvPr id="6" name="Content Placeholder 5">
            <a:extLst>
              <a:ext uri="{FF2B5EF4-FFF2-40B4-BE49-F238E27FC236}">
                <a16:creationId xmlns:a16="http://schemas.microsoft.com/office/drawing/2014/main" id="{10186716-147C-90FB-097D-C015370BBD9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918339"/>
            <a:ext cx="5181600" cy="2165909"/>
          </a:xfrm>
        </p:spPr>
      </p:pic>
      <p:pic>
        <p:nvPicPr>
          <p:cNvPr id="8" name="Content Placeholder 7">
            <a:extLst>
              <a:ext uri="{FF2B5EF4-FFF2-40B4-BE49-F238E27FC236}">
                <a16:creationId xmlns:a16="http://schemas.microsoft.com/office/drawing/2014/main" id="{466CAA99-CB72-51B5-1C9C-13B12B12C6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984297"/>
            <a:ext cx="5181600" cy="2033994"/>
          </a:xfrm>
        </p:spPr>
      </p:pic>
    </p:spTree>
    <p:extLst>
      <p:ext uri="{BB962C8B-B14F-4D97-AF65-F5344CB8AC3E}">
        <p14:creationId xmlns:p14="http://schemas.microsoft.com/office/powerpoint/2010/main" val="1727227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6A0EF-3FC6-2D7C-F794-3D37F678E967}"/>
              </a:ext>
            </a:extLst>
          </p:cNvPr>
          <p:cNvSpPr>
            <a:spLocks noGrp="1"/>
          </p:cNvSpPr>
          <p:nvPr>
            <p:ph type="title"/>
          </p:nvPr>
        </p:nvSpPr>
        <p:spPr/>
        <p:txBody>
          <a:bodyPr/>
          <a:lstStyle/>
          <a:p>
            <a:r>
              <a:rPr lang="en-US" dirty="0"/>
              <a:t>Dashboard 3</a:t>
            </a:r>
          </a:p>
        </p:txBody>
      </p:sp>
      <p:pic>
        <p:nvPicPr>
          <p:cNvPr id="7" name="Content Placeholder 6">
            <a:extLst>
              <a:ext uri="{FF2B5EF4-FFF2-40B4-BE49-F238E27FC236}">
                <a16:creationId xmlns:a16="http://schemas.microsoft.com/office/drawing/2014/main" id="{5E7043AC-9FD4-0AFC-EE7B-B74B9043A92C}"/>
              </a:ext>
            </a:extLst>
          </p:cNvPr>
          <p:cNvPicPr>
            <a:picLocks noGrp="1" noChangeAspect="1"/>
          </p:cNvPicPr>
          <p:nvPr>
            <p:ph idx="1"/>
          </p:nvPr>
        </p:nvPicPr>
        <p:blipFill>
          <a:blip r:embed="rId2"/>
          <a:stretch>
            <a:fillRect/>
          </a:stretch>
        </p:blipFill>
        <p:spPr>
          <a:xfrm>
            <a:off x="5700424" y="1825625"/>
            <a:ext cx="791152" cy="4351338"/>
          </a:xfrm>
          <a:prstGeom prst="rect">
            <a:avLst/>
          </a:prstGeom>
        </p:spPr>
      </p:pic>
    </p:spTree>
    <p:extLst>
      <p:ext uri="{BB962C8B-B14F-4D97-AF65-F5344CB8AC3E}">
        <p14:creationId xmlns:p14="http://schemas.microsoft.com/office/powerpoint/2010/main" val="1640175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DF9-5C9C-F314-1BA0-F40C0A474443}"/>
              </a:ext>
            </a:extLst>
          </p:cNvPr>
          <p:cNvSpPr>
            <a:spLocks noGrp="1"/>
          </p:cNvSpPr>
          <p:nvPr>
            <p:ph type="title"/>
          </p:nvPr>
        </p:nvSpPr>
        <p:spPr/>
        <p:txBody>
          <a:bodyPr>
            <a:noAutofit/>
          </a:bodyPr>
          <a:lstStyle/>
          <a:p>
            <a:r>
              <a:rPr lang="en-US" sz="3200" dirty="0"/>
              <a:t>Dashboard 3 is responsible for showing matchups between teams. Each chart is controlled by its own slicer and does not interact with other charts.</a:t>
            </a:r>
          </a:p>
        </p:txBody>
      </p:sp>
      <p:pic>
        <p:nvPicPr>
          <p:cNvPr id="7" name="Content Placeholder 6">
            <a:extLst>
              <a:ext uri="{FF2B5EF4-FFF2-40B4-BE49-F238E27FC236}">
                <a16:creationId xmlns:a16="http://schemas.microsoft.com/office/drawing/2014/main" id="{7156FA94-1863-EEE3-6ADB-86F4C0169B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1613" y="1825625"/>
            <a:ext cx="5008774" cy="4351338"/>
          </a:xfrm>
        </p:spPr>
      </p:pic>
    </p:spTree>
    <p:extLst>
      <p:ext uri="{BB962C8B-B14F-4D97-AF65-F5344CB8AC3E}">
        <p14:creationId xmlns:p14="http://schemas.microsoft.com/office/powerpoint/2010/main" val="37799694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C21E1-73AA-E9B8-5DA7-8C64A4599A30}"/>
              </a:ext>
            </a:extLst>
          </p:cNvPr>
          <p:cNvSpPr>
            <a:spLocks noGrp="1"/>
          </p:cNvSpPr>
          <p:nvPr>
            <p:ph type="title"/>
          </p:nvPr>
        </p:nvSpPr>
        <p:spPr/>
        <p:txBody>
          <a:bodyPr>
            <a:noAutofit/>
          </a:bodyPr>
          <a:lstStyle/>
          <a:p>
            <a:r>
              <a:rPr lang="en-US" sz="1600" dirty="0"/>
              <a:t>This chart works with two slicers: one for Team A and one for Team B. When selecting both teams, the chart shows:</a:t>
            </a:r>
            <a:br>
              <a:rPr lang="en-US" sz="1600" dirty="0"/>
            </a:br>
            <a:r>
              <a:rPr lang="en-US" sz="1600" dirty="0"/>
              <a:t>- How many times Team A has won against Team B and vice versa.</a:t>
            </a:r>
            <a:br>
              <a:rPr lang="en-US" sz="1600" dirty="0"/>
            </a:br>
            <a:r>
              <a:rPr lang="en-US" sz="1600" dirty="0"/>
              <a:t>- The number of draws.</a:t>
            </a:r>
            <a:br>
              <a:rPr lang="en-US" sz="1600" dirty="0"/>
            </a:br>
            <a:r>
              <a:rPr lang="en-US" sz="1600" dirty="0"/>
              <a:t>- Total matches played between the two teams.</a:t>
            </a:r>
            <a:br>
              <a:rPr lang="en-US" sz="1600" dirty="0"/>
            </a:br>
            <a:r>
              <a:rPr lang="en-US" sz="1600" dirty="0"/>
              <a:t>- Total goals scored by each team against the other.</a:t>
            </a:r>
            <a:br>
              <a:rPr lang="en-US" sz="1600" dirty="0"/>
            </a:br>
            <a:r>
              <a:rPr lang="en-US" sz="1600" dirty="0"/>
              <a:t>- Maximum goals scored by Team A against Team B and by Team B against Team A.</a:t>
            </a:r>
            <a:br>
              <a:rPr lang="en-US" sz="1600" dirty="0"/>
            </a:br>
            <a:br>
              <a:rPr lang="en-US" sz="1600" dirty="0"/>
            </a:br>
            <a:r>
              <a:rPr lang="en-US" sz="1600" dirty="0"/>
              <a:t> The second chart shows the same statistics but only for matches where Team A played at home, including wins, losses, goals scored, and maximum goals in home matches</a:t>
            </a:r>
          </a:p>
        </p:txBody>
      </p:sp>
      <p:pic>
        <p:nvPicPr>
          <p:cNvPr id="7" name="Content Placeholder 6">
            <a:extLst>
              <a:ext uri="{FF2B5EF4-FFF2-40B4-BE49-F238E27FC236}">
                <a16:creationId xmlns:a16="http://schemas.microsoft.com/office/drawing/2014/main" id="{9675D846-1E2E-088A-EEE1-284FA8E6D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2857" y="2506663"/>
            <a:ext cx="6698125" cy="4351337"/>
          </a:xfrm>
        </p:spPr>
      </p:pic>
    </p:spTree>
    <p:extLst>
      <p:ext uri="{BB962C8B-B14F-4D97-AF65-F5344CB8AC3E}">
        <p14:creationId xmlns:p14="http://schemas.microsoft.com/office/powerpoint/2010/main" val="3093526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362E5-F882-B62E-FA08-3371C320A068}"/>
              </a:ext>
            </a:extLst>
          </p:cNvPr>
          <p:cNvSpPr>
            <a:spLocks noGrp="1"/>
          </p:cNvSpPr>
          <p:nvPr>
            <p:ph type="title"/>
          </p:nvPr>
        </p:nvSpPr>
        <p:spPr/>
        <p:txBody>
          <a:bodyPr/>
          <a:lstStyle/>
          <a:p>
            <a:r>
              <a:rPr lang="en-US" dirty="0"/>
              <a:t>This chart shows the teams that Manchester United has beaten the most in all matches.</a:t>
            </a:r>
          </a:p>
        </p:txBody>
      </p:sp>
      <p:pic>
        <p:nvPicPr>
          <p:cNvPr id="5" name="Content Placeholder 4">
            <a:extLst>
              <a:ext uri="{FF2B5EF4-FFF2-40B4-BE49-F238E27FC236}">
                <a16:creationId xmlns:a16="http://schemas.microsoft.com/office/drawing/2014/main" id="{051CC13E-B0E5-0E4A-8FFD-0FFCF8D74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968" y="2186528"/>
            <a:ext cx="7802064" cy="3629532"/>
          </a:xfrm>
        </p:spPr>
      </p:pic>
    </p:spTree>
    <p:extLst>
      <p:ext uri="{BB962C8B-B14F-4D97-AF65-F5344CB8AC3E}">
        <p14:creationId xmlns:p14="http://schemas.microsoft.com/office/powerpoint/2010/main" val="6978628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808BB-BC6D-381F-DB72-4094244236A9}"/>
              </a:ext>
            </a:extLst>
          </p:cNvPr>
          <p:cNvSpPr>
            <a:spLocks noGrp="1"/>
          </p:cNvSpPr>
          <p:nvPr>
            <p:ph type="title"/>
          </p:nvPr>
        </p:nvSpPr>
        <p:spPr/>
        <p:txBody>
          <a:bodyPr/>
          <a:lstStyle/>
          <a:p>
            <a:r>
              <a:rPr lang="en-US" dirty="0"/>
              <a:t>This chart shows the teams that Manchester United has lost to the most in all matches.</a:t>
            </a:r>
          </a:p>
        </p:txBody>
      </p:sp>
      <p:pic>
        <p:nvPicPr>
          <p:cNvPr id="5" name="Content Placeholder 4">
            <a:extLst>
              <a:ext uri="{FF2B5EF4-FFF2-40B4-BE49-F238E27FC236}">
                <a16:creationId xmlns:a16="http://schemas.microsoft.com/office/drawing/2014/main" id="{04DE6462-565D-75B0-86EA-217D51181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2599" y="1943607"/>
            <a:ext cx="7706801" cy="4115374"/>
          </a:xfrm>
        </p:spPr>
      </p:pic>
    </p:spTree>
    <p:extLst>
      <p:ext uri="{BB962C8B-B14F-4D97-AF65-F5344CB8AC3E}">
        <p14:creationId xmlns:p14="http://schemas.microsoft.com/office/powerpoint/2010/main" val="342461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9DB58-5F59-E7A9-19C8-A97358AE1FAD}"/>
              </a:ext>
            </a:extLst>
          </p:cNvPr>
          <p:cNvSpPr>
            <a:spLocks noGrp="1"/>
          </p:cNvSpPr>
          <p:nvPr>
            <p:ph type="title"/>
          </p:nvPr>
        </p:nvSpPr>
        <p:spPr/>
        <p:txBody>
          <a:bodyPr/>
          <a:lstStyle/>
          <a:p>
            <a:r>
              <a:rPr lang="en-US" dirty="0"/>
              <a:t>This chart shows the teams that Manchester United has drawn with in all matches.</a:t>
            </a:r>
          </a:p>
        </p:txBody>
      </p:sp>
      <p:pic>
        <p:nvPicPr>
          <p:cNvPr id="5" name="Content Placeholder 4">
            <a:extLst>
              <a:ext uri="{FF2B5EF4-FFF2-40B4-BE49-F238E27FC236}">
                <a16:creationId xmlns:a16="http://schemas.microsoft.com/office/drawing/2014/main" id="{27806A19-2D04-1436-FA59-1A4D9249D4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1546" y="1843580"/>
            <a:ext cx="8468907" cy="4315427"/>
          </a:xfrm>
        </p:spPr>
      </p:pic>
    </p:spTree>
    <p:extLst>
      <p:ext uri="{BB962C8B-B14F-4D97-AF65-F5344CB8AC3E}">
        <p14:creationId xmlns:p14="http://schemas.microsoft.com/office/powerpoint/2010/main" val="4262933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0319-92D9-B0F3-99FE-9F3874C3EC7F}"/>
              </a:ext>
            </a:extLst>
          </p:cNvPr>
          <p:cNvSpPr>
            <a:spLocks noGrp="1"/>
          </p:cNvSpPr>
          <p:nvPr>
            <p:ph type="title"/>
          </p:nvPr>
        </p:nvSpPr>
        <p:spPr/>
        <p:txBody>
          <a:bodyPr/>
          <a:lstStyle/>
          <a:p>
            <a:r>
              <a:rPr lang="en-US" dirty="0"/>
              <a:t>Get Data Set From Kaggle</a:t>
            </a:r>
          </a:p>
        </p:txBody>
      </p:sp>
      <p:pic>
        <p:nvPicPr>
          <p:cNvPr id="5" name="Content Placeholder 4">
            <a:extLst>
              <a:ext uri="{FF2B5EF4-FFF2-40B4-BE49-F238E27FC236}">
                <a16:creationId xmlns:a16="http://schemas.microsoft.com/office/drawing/2014/main" id="{D65C8197-6A36-320B-DDFF-7BFA46DA7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9287"/>
            <a:ext cx="10515600" cy="4244014"/>
          </a:xfrm>
        </p:spPr>
      </p:pic>
    </p:spTree>
    <p:extLst>
      <p:ext uri="{BB962C8B-B14F-4D97-AF65-F5344CB8AC3E}">
        <p14:creationId xmlns:p14="http://schemas.microsoft.com/office/powerpoint/2010/main" val="357331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0DAFB-38D3-E0B6-E7EE-50DEB454F1C8}"/>
              </a:ext>
            </a:extLst>
          </p:cNvPr>
          <p:cNvSpPr>
            <a:spLocks noGrp="1"/>
          </p:cNvSpPr>
          <p:nvPr>
            <p:ph type="title"/>
          </p:nvPr>
        </p:nvSpPr>
        <p:spPr/>
        <p:txBody>
          <a:bodyPr/>
          <a:lstStyle/>
          <a:p>
            <a:r>
              <a:rPr lang="en-US" dirty="0"/>
              <a:t>This chart shows the teams that Manchester United wins against at home in all matches</a:t>
            </a:r>
          </a:p>
        </p:txBody>
      </p:sp>
      <p:pic>
        <p:nvPicPr>
          <p:cNvPr id="5" name="Content Placeholder 4">
            <a:extLst>
              <a:ext uri="{FF2B5EF4-FFF2-40B4-BE49-F238E27FC236}">
                <a16:creationId xmlns:a16="http://schemas.microsoft.com/office/drawing/2014/main" id="{6A187A4D-F9B0-67E0-2CF0-326C9F396D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2750" y="1947903"/>
            <a:ext cx="9130720" cy="4222060"/>
          </a:xfrm>
        </p:spPr>
      </p:pic>
    </p:spTree>
    <p:extLst>
      <p:ext uri="{BB962C8B-B14F-4D97-AF65-F5344CB8AC3E}">
        <p14:creationId xmlns:p14="http://schemas.microsoft.com/office/powerpoint/2010/main" val="2760628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2A4DA-179A-58E0-6D74-F4236B0566AD}"/>
              </a:ext>
            </a:extLst>
          </p:cNvPr>
          <p:cNvSpPr>
            <a:spLocks noGrp="1"/>
          </p:cNvSpPr>
          <p:nvPr>
            <p:ph type="title"/>
          </p:nvPr>
        </p:nvSpPr>
        <p:spPr/>
        <p:txBody>
          <a:bodyPr/>
          <a:lstStyle/>
          <a:p>
            <a:r>
              <a:rPr lang="en-US" dirty="0"/>
              <a:t>This chart shows the teams that Manchester United loses to in home in all matches</a:t>
            </a:r>
          </a:p>
        </p:txBody>
      </p:sp>
      <p:pic>
        <p:nvPicPr>
          <p:cNvPr id="5" name="Content Placeholder 4">
            <a:extLst>
              <a:ext uri="{FF2B5EF4-FFF2-40B4-BE49-F238E27FC236}">
                <a16:creationId xmlns:a16="http://schemas.microsoft.com/office/drawing/2014/main" id="{2BB262F8-89E4-F5AC-2115-ABD623C589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3020" y="1991238"/>
            <a:ext cx="8125959" cy="4020111"/>
          </a:xfrm>
        </p:spPr>
      </p:pic>
    </p:spTree>
    <p:extLst>
      <p:ext uri="{BB962C8B-B14F-4D97-AF65-F5344CB8AC3E}">
        <p14:creationId xmlns:p14="http://schemas.microsoft.com/office/powerpoint/2010/main" val="26383497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3C61-6A32-84E4-E614-AFD83009F1CC}"/>
              </a:ext>
            </a:extLst>
          </p:cNvPr>
          <p:cNvSpPr>
            <a:spLocks noGrp="1"/>
          </p:cNvSpPr>
          <p:nvPr>
            <p:ph type="title"/>
          </p:nvPr>
        </p:nvSpPr>
        <p:spPr/>
        <p:txBody>
          <a:bodyPr>
            <a:normAutofit fontScale="90000"/>
          </a:bodyPr>
          <a:lstStyle/>
          <a:p>
            <a:r>
              <a:rPr lang="en-US" dirty="0"/>
              <a:t>This chart shows the teams that have drawn with Manchester United at home in all matches.</a:t>
            </a:r>
          </a:p>
        </p:txBody>
      </p:sp>
      <p:pic>
        <p:nvPicPr>
          <p:cNvPr id="5" name="Content Placeholder 4">
            <a:extLst>
              <a:ext uri="{FF2B5EF4-FFF2-40B4-BE49-F238E27FC236}">
                <a16:creationId xmlns:a16="http://schemas.microsoft.com/office/drawing/2014/main" id="{84874604-08F2-C3EE-5306-30743604EE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099" y="1953133"/>
            <a:ext cx="7887801" cy="4096322"/>
          </a:xfrm>
        </p:spPr>
      </p:pic>
    </p:spTree>
    <p:extLst>
      <p:ext uri="{BB962C8B-B14F-4D97-AF65-F5344CB8AC3E}">
        <p14:creationId xmlns:p14="http://schemas.microsoft.com/office/powerpoint/2010/main" val="3018170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442E-2A10-62CB-6C4D-6B96C2DAD547}"/>
              </a:ext>
            </a:extLst>
          </p:cNvPr>
          <p:cNvSpPr>
            <a:spLocks noGrp="1"/>
          </p:cNvSpPr>
          <p:nvPr>
            <p:ph type="title"/>
          </p:nvPr>
        </p:nvSpPr>
        <p:spPr/>
        <p:txBody>
          <a:bodyPr/>
          <a:lstStyle/>
          <a:p>
            <a:r>
              <a:rPr lang="en-US" dirty="0"/>
              <a:t>This chart show the most teams that man united win against in away</a:t>
            </a:r>
          </a:p>
        </p:txBody>
      </p:sp>
      <p:pic>
        <p:nvPicPr>
          <p:cNvPr id="5" name="Content Placeholder 4">
            <a:extLst>
              <a:ext uri="{FF2B5EF4-FFF2-40B4-BE49-F238E27FC236}">
                <a16:creationId xmlns:a16="http://schemas.microsoft.com/office/drawing/2014/main" id="{393F282D-E7D7-05FC-83B1-CE349D893D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3494" y="1843580"/>
            <a:ext cx="8145012" cy="4315427"/>
          </a:xfrm>
        </p:spPr>
      </p:pic>
    </p:spTree>
    <p:extLst>
      <p:ext uri="{BB962C8B-B14F-4D97-AF65-F5344CB8AC3E}">
        <p14:creationId xmlns:p14="http://schemas.microsoft.com/office/powerpoint/2010/main" val="36407274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9E91-DF2E-5007-AE06-02F057875294}"/>
              </a:ext>
            </a:extLst>
          </p:cNvPr>
          <p:cNvSpPr>
            <a:spLocks noGrp="1"/>
          </p:cNvSpPr>
          <p:nvPr>
            <p:ph type="title"/>
          </p:nvPr>
        </p:nvSpPr>
        <p:spPr/>
        <p:txBody>
          <a:bodyPr/>
          <a:lstStyle/>
          <a:p>
            <a:r>
              <a:rPr lang="en-US" dirty="0"/>
              <a:t>This chart show the most teams that  man united lose to in away </a:t>
            </a:r>
          </a:p>
        </p:txBody>
      </p:sp>
      <p:pic>
        <p:nvPicPr>
          <p:cNvPr id="5" name="Content Placeholder 4">
            <a:extLst>
              <a:ext uri="{FF2B5EF4-FFF2-40B4-BE49-F238E27FC236}">
                <a16:creationId xmlns:a16="http://schemas.microsoft.com/office/drawing/2014/main" id="{D1C1BD51-ED30-0D25-2D53-690E127233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888" y="1905501"/>
            <a:ext cx="8764223" cy="4191585"/>
          </a:xfrm>
        </p:spPr>
      </p:pic>
    </p:spTree>
    <p:extLst>
      <p:ext uri="{BB962C8B-B14F-4D97-AF65-F5344CB8AC3E}">
        <p14:creationId xmlns:p14="http://schemas.microsoft.com/office/powerpoint/2010/main" val="400237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03CD-E245-51F7-C6F6-53407916E886}"/>
              </a:ext>
            </a:extLst>
          </p:cNvPr>
          <p:cNvSpPr>
            <a:spLocks noGrp="1"/>
          </p:cNvSpPr>
          <p:nvPr>
            <p:ph type="title"/>
          </p:nvPr>
        </p:nvSpPr>
        <p:spPr/>
        <p:txBody>
          <a:bodyPr/>
          <a:lstStyle/>
          <a:p>
            <a:r>
              <a:rPr lang="en-US" dirty="0"/>
              <a:t>This chart shows the teams that Manchester United has drawn with away.</a:t>
            </a:r>
          </a:p>
        </p:txBody>
      </p:sp>
      <p:pic>
        <p:nvPicPr>
          <p:cNvPr id="5" name="Content Placeholder 4">
            <a:extLst>
              <a:ext uri="{FF2B5EF4-FFF2-40B4-BE49-F238E27FC236}">
                <a16:creationId xmlns:a16="http://schemas.microsoft.com/office/drawing/2014/main" id="{C30DC91C-CC8D-4FB4-971D-E25607102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967" y="1996001"/>
            <a:ext cx="8526065" cy="4010585"/>
          </a:xfrm>
        </p:spPr>
      </p:pic>
    </p:spTree>
    <p:extLst>
      <p:ext uri="{BB962C8B-B14F-4D97-AF65-F5344CB8AC3E}">
        <p14:creationId xmlns:p14="http://schemas.microsoft.com/office/powerpoint/2010/main" val="19727739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A514D-9158-652F-8516-2D553061E09E}"/>
              </a:ext>
            </a:extLst>
          </p:cNvPr>
          <p:cNvSpPr>
            <a:spLocks noGrp="1"/>
          </p:cNvSpPr>
          <p:nvPr>
            <p:ph type="title"/>
          </p:nvPr>
        </p:nvSpPr>
        <p:spPr/>
        <p:txBody>
          <a:bodyPr/>
          <a:lstStyle/>
          <a:p>
            <a:r>
              <a:rPr lang="en-US" dirty="0"/>
              <a:t>This chart shows the teams that Manchester United has scored against in all matches.</a:t>
            </a:r>
          </a:p>
        </p:txBody>
      </p:sp>
      <p:pic>
        <p:nvPicPr>
          <p:cNvPr id="5" name="Content Placeholder 4">
            <a:extLst>
              <a:ext uri="{FF2B5EF4-FFF2-40B4-BE49-F238E27FC236}">
                <a16:creationId xmlns:a16="http://schemas.microsoft.com/office/drawing/2014/main" id="{5FA43770-2BA1-62A4-CABA-3904026B07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2520" y="2010291"/>
            <a:ext cx="8306959" cy="3982006"/>
          </a:xfrm>
        </p:spPr>
      </p:pic>
    </p:spTree>
    <p:extLst>
      <p:ext uri="{BB962C8B-B14F-4D97-AF65-F5344CB8AC3E}">
        <p14:creationId xmlns:p14="http://schemas.microsoft.com/office/powerpoint/2010/main" val="4250102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D1D4A-3072-638B-3A42-379895C95109}"/>
              </a:ext>
            </a:extLst>
          </p:cNvPr>
          <p:cNvSpPr>
            <a:spLocks noGrp="1"/>
          </p:cNvSpPr>
          <p:nvPr>
            <p:ph type="title"/>
          </p:nvPr>
        </p:nvSpPr>
        <p:spPr/>
        <p:txBody>
          <a:bodyPr>
            <a:normAutofit/>
          </a:bodyPr>
          <a:lstStyle/>
          <a:p>
            <a:r>
              <a:rPr lang="en-US" dirty="0"/>
              <a:t>This chart shows the teams that Manchester United has received goals from in all matches.</a:t>
            </a:r>
          </a:p>
        </p:txBody>
      </p:sp>
      <p:pic>
        <p:nvPicPr>
          <p:cNvPr id="5" name="Content Placeholder 4">
            <a:extLst>
              <a:ext uri="{FF2B5EF4-FFF2-40B4-BE49-F238E27FC236}">
                <a16:creationId xmlns:a16="http://schemas.microsoft.com/office/drawing/2014/main" id="{771B8C69-1C37-2F0C-2731-A71AE34017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8125" y="1910264"/>
            <a:ext cx="9135750" cy="4182059"/>
          </a:xfrm>
        </p:spPr>
      </p:pic>
    </p:spTree>
    <p:extLst>
      <p:ext uri="{BB962C8B-B14F-4D97-AF65-F5344CB8AC3E}">
        <p14:creationId xmlns:p14="http://schemas.microsoft.com/office/powerpoint/2010/main" val="3289750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0CD1-6365-609A-2E5A-D2177341B847}"/>
              </a:ext>
            </a:extLst>
          </p:cNvPr>
          <p:cNvSpPr>
            <a:spLocks noGrp="1"/>
          </p:cNvSpPr>
          <p:nvPr>
            <p:ph type="title"/>
          </p:nvPr>
        </p:nvSpPr>
        <p:spPr/>
        <p:txBody>
          <a:bodyPr/>
          <a:lstStyle/>
          <a:p>
            <a:r>
              <a:rPr lang="en-US" dirty="0"/>
              <a:t>This chart shows the teams that Manchester United has scored goals against at home.</a:t>
            </a:r>
          </a:p>
        </p:txBody>
      </p:sp>
      <p:pic>
        <p:nvPicPr>
          <p:cNvPr id="13" name="Content Placeholder 12">
            <a:extLst>
              <a:ext uri="{FF2B5EF4-FFF2-40B4-BE49-F238E27FC236}">
                <a16:creationId xmlns:a16="http://schemas.microsoft.com/office/drawing/2014/main" id="{7ECB9C5E-3BEB-75A6-7B6D-8747589240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04521" y="1948370"/>
            <a:ext cx="7582958" cy="4105848"/>
          </a:xfrm>
        </p:spPr>
      </p:pic>
    </p:spTree>
    <p:extLst>
      <p:ext uri="{BB962C8B-B14F-4D97-AF65-F5344CB8AC3E}">
        <p14:creationId xmlns:p14="http://schemas.microsoft.com/office/powerpoint/2010/main" val="22781293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8666-629D-32A0-10A9-924217DDE019}"/>
              </a:ext>
            </a:extLst>
          </p:cNvPr>
          <p:cNvSpPr>
            <a:spLocks noGrp="1"/>
          </p:cNvSpPr>
          <p:nvPr>
            <p:ph type="title"/>
          </p:nvPr>
        </p:nvSpPr>
        <p:spPr/>
        <p:txBody>
          <a:bodyPr/>
          <a:lstStyle/>
          <a:p>
            <a:r>
              <a:rPr lang="en-US" dirty="0"/>
              <a:t>This chart show the most teams that man united Received goals from Home</a:t>
            </a:r>
          </a:p>
        </p:txBody>
      </p:sp>
      <p:pic>
        <p:nvPicPr>
          <p:cNvPr id="5" name="Content Placeholder 4">
            <a:extLst>
              <a:ext uri="{FF2B5EF4-FFF2-40B4-BE49-F238E27FC236}">
                <a16:creationId xmlns:a16="http://schemas.microsoft.com/office/drawing/2014/main" id="{3373D902-1AD9-80E9-54DE-376C34EE80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7625" y="2000765"/>
            <a:ext cx="9316750" cy="4001058"/>
          </a:xfrm>
        </p:spPr>
      </p:pic>
    </p:spTree>
    <p:extLst>
      <p:ext uri="{BB962C8B-B14F-4D97-AF65-F5344CB8AC3E}">
        <p14:creationId xmlns:p14="http://schemas.microsoft.com/office/powerpoint/2010/main" val="2671746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8440-8C57-E8E5-5B1B-6806281B43A5}"/>
              </a:ext>
            </a:extLst>
          </p:cNvPr>
          <p:cNvSpPr>
            <a:spLocks noGrp="1"/>
          </p:cNvSpPr>
          <p:nvPr>
            <p:ph type="title"/>
          </p:nvPr>
        </p:nvSpPr>
        <p:spPr/>
        <p:txBody>
          <a:bodyPr>
            <a:normAutofit/>
          </a:bodyPr>
          <a:lstStyle/>
          <a:p>
            <a:r>
              <a:rPr lang="en-US" sz="1600" dirty="0"/>
              <a:t>I cleaned and edited the data in Excel, correcting errors in the date column and adding new fields to support the analysis. In total, I added 10 additional columns: Full Time Home Team Goals, Full Time Away Team Goals, Season, Home Team Match Result, Match Full Goals, Away Team Match Result, Home Team Points, Away Team Points, Full Time Result, and Match Result.</a:t>
            </a:r>
          </a:p>
        </p:txBody>
      </p:sp>
      <p:pic>
        <p:nvPicPr>
          <p:cNvPr id="5" name="Content Placeholder 4">
            <a:extLst>
              <a:ext uri="{FF2B5EF4-FFF2-40B4-BE49-F238E27FC236}">
                <a16:creationId xmlns:a16="http://schemas.microsoft.com/office/drawing/2014/main" id="{EFF975BA-5C2E-023E-6A32-BA8109FF41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1628"/>
            <a:ext cx="10515600" cy="4259331"/>
          </a:xfrm>
        </p:spPr>
      </p:pic>
    </p:spTree>
    <p:extLst>
      <p:ext uri="{BB962C8B-B14F-4D97-AF65-F5344CB8AC3E}">
        <p14:creationId xmlns:p14="http://schemas.microsoft.com/office/powerpoint/2010/main" val="3356898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1E5BE-0DAB-2404-09E8-3D67D82B0694}"/>
              </a:ext>
            </a:extLst>
          </p:cNvPr>
          <p:cNvSpPr>
            <a:spLocks noGrp="1"/>
          </p:cNvSpPr>
          <p:nvPr>
            <p:ph type="title"/>
          </p:nvPr>
        </p:nvSpPr>
        <p:spPr/>
        <p:txBody>
          <a:bodyPr/>
          <a:lstStyle/>
          <a:p>
            <a:r>
              <a:rPr lang="en-US" dirty="0"/>
              <a:t>This chart shows the teams that Manchester United has scored goals against away.</a:t>
            </a:r>
          </a:p>
        </p:txBody>
      </p:sp>
      <p:pic>
        <p:nvPicPr>
          <p:cNvPr id="9" name="Content Placeholder 8">
            <a:extLst>
              <a:ext uri="{FF2B5EF4-FFF2-40B4-BE49-F238E27FC236}">
                <a16:creationId xmlns:a16="http://schemas.microsoft.com/office/drawing/2014/main" id="{9355DD68-A358-0EAD-685C-2F14D69096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5442" y="2038870"/>
            <a:ext cx="7821116" cy="3924848"/>
          </a:xfrm>
        </p:spPr>
      </p:pic>
    </p:spTree>
    <p:extLst>
      <p:ext uri="{BB962C8B-B14F-4D97-AF65-F5344CB8AC3E}">
        <p14:creationId xmlns:p14="http://schemas.microsoft.com/office/powerpoint/2010/main" val="1739462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4E7A-D48C-FE89-687F-DE8BF8221B1A}"/>
              </a:ext>
            </a:extLst>
          </p:cNvPr>
          <p:cNvSpPr>
            <a:spLocks noGrp="1"/>
          </p:cNvSpPr>
          <p:nvPr>
            <p:ph type="title"/>
          </p:nvPr>
        </p:nvSpPr>
        <p:spPr/>
        <p:txBody>
          <a:bodyPr/>
          <a:lstStyle/>
          <a:p>
            <a:r>
              <a:rPr lang="en-US" dirty="0"/>
              <a:t>This chart show the most teams that man united Received goals from Away</a:t>
            </a:r>
          </a:p>
        </p:txBody>
      </p:sp>
      <p:pic>
        <p:nvPicPr>
          <p:cNvPr id="5" name="Content Placeholder 4">
            <a:extLst>
              <a:ext uri="{FF2B5EF4-FFF2-40B4-BE49-F238E27FC236}">
                <a16:creationId xmlns:a16="http://schemas.microsoft.com/office/drawing/2014/main" id="{A990C27F-523F-77F5-5F1D-B0F789962F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4915" y="1843580"/>
            <a:ext cx="8202170" cy="4315427"/>
          </a:xfrm>
        </p:spPr>
      </p:pic>
    </p:spTree>
    <p:extLst>
      <p:ext uri="{BB962C8B-B14F-4D97-AF65-F5344CB8AC3E}">
        <p14:creationId xmlns:p14="http://schemas.microsoft.com/office/powerpoint/2010/main" val="19921481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EC42-D248-52A7-55E3-2BA5D5724A99}"/>
              </a:ext>
            </a:extLst>
          </p:cNvPr>
          <p:cNvSpPr>
            <a:spLocks noGrp="1"/>
          </p:cNvSpPr>
          <p:nvPr>
            <p:ph type="title"/>
          </p:nvPr>
        </p:nvSpPr>
        <p:spPr/>
        <p:txBody>
          <a:bodyPr/>
          <a:lstStyle/>
          <a:p>
            <a:r>
              <a:rPr lang="en-US" dirty="0"/>
              <a:t>This is all About Power Bi </a:t>
            </a:r>
          </a:p>
        </p:txBody>
      </p:sp>
      <p:sp>
        <p:nvSpPr>
          <p:cNvPr id="3" name="Content Placeholder 2">
            <a:extLst>
              <a:ext uri="{FF2B5EF4-FFF2-40B4-BE49-F238E27FC236}">
                <a16:creationId xmlns:a16="http://schemas.microsoft.com/office/drawing/2014/main" id="{E54498B8-37F6-AACE-15DE-8945B921849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17F142B-6FC7-2EC8-29E1-9D43601159F4}"/>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904190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CA0D-36A5-5DCF-BAB8-6A8A0975D9DD}"/>
              </a:ext>
            </a:extLst>
          </p:cNvPr>
          <p:cNvSpPr>
            <a:spLocks noGrp="1"/>
          </p:cNvSpPr>
          <p:nvPr>
            <p:ph type="title"/>
          </p:nvPr>
        </p:nvSpPr>
        <p:spPr/>
        <p:txBody>
          <a:bodyPr/>
          <a:lstStyle/>
          <a:p>
            <a:r>
              <a:rPr lang="en-US" dirty="0"/>
              <a:t> SSAS Analysis</a:t>
            </a:r>
          </a:p>
        </p:txBody>
      </p:sp>
      <p:sp>
        <p:nvSpPr>
          <p:cNvPr id="3" name="Content Placeholder 2">
            <a:extLst>
              <a:ext uri="{FF2B5EF4-FFF2-40B4-BE49-F238E27FC236}">
                <a16:creationId xmlns:a16="http://schemas.microsoft.com/office/drawing/2014/main" id="{6F526BAB-DA96-7576-6B42-19EBC2E51323}"/>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7CBCFAA2-FC95-B590-8AB0-AA1DAAEB1CFC}"/>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9063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D3F9-20DF-F308-FCE7-AB8E7C69D650}"/>
              </a:ext>
            </a:extLst>
          </p:cNvPr>
          <p:cNvSpPr>
            <a:spLocks noGrp="1"/>
          </p:cNvSpPr>
          <p:nvPr>
            <p:ph type="title"/>
          </p:nvPr>
        </p:nvSpPr>
        <p:spPr/>
        <p:txBody>
          <a:bodyPr/>
          <a:lstStyle/>
          <a:p>
            <a:r>
              <a:rPr lang="en-US" dirty="0"/>
              <a:t>First, I selected the measures, dimensions, and my cube.</a:t>
            </a:r>
          </a:p>
        </p:txBody>
      </p:sp>
      <p:pic>
        <p:nvPicPr>
          <p:cNvPr id="7" name="Content Placeholder 6">
            <a:extLst>
              <a:ext uri="{FF2B5EF4-FFF2-40B4-BE49-F238E27FC236}">
                <a16:creationId xmlns:a16="http://schemas.microsoft.com/office/drawing/2014/main" id="{938085CE-C9DC-A6D9-0D69-55EC680FC9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1127" y="1825625"/>
            <a:ext cx="8669746" cy="4351338"/>
          </a:xfrm>
        </p:spPr>
      </p:pic>
    </p:spTree>
    <p:extLst>
      <p:ext uri="{BB962C8B-B14F-4D97-AF65-F5344CB8AC3E}">
        <p14:creationId xmlns:p14="http://schemas.microsoft.com/office/powerpoint/2010/main" val="3420467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3596B-6D31-02AE-0EB9-056B99E60978}"/>
              </a:ext>
            </a:extLst>
          </p:cNvPr>
          <p:cNvSpPr>
            <a:spLocks noGrp="1"/>
          </p:cNvSpPr>
          <p:nvPr>
            <p:ph type="title"/>
          </p:nvPr>
        </p:nvSpPr>
        <p:spPr/>
        <p:txBody>
          <a:bodyPr/>
          <a:lstStyle/>
          <a:p>
            <a:r>
              <a:rPr lang="en-US" dirty="0"/>
              <a:t>And then make my charts in excel with dashboard</a:t>
            </a:r>
          </a:p>
        </p:txBody>
      </p:sp>
      <p:sp>
        <p:nvSpPr>
          <p:cNvPr id="3" name="Content Placeholder 2">
            <a:extLst>
              <a:ext uri="{FF2B5EF4-FFF2-40B4-BE49-F238E27FC236}">
                <a16:creationId xmlns:a16="http://schemas.microsoft.com/office/drawing/2014/main" id="{82338C83-5636-4463-B913-E3894BB13FB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27197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01B6B-2E90-2926-4633-05EA8DAB0202}"/>
              </a:ext>
            </a:extLst>
          </p:cNvPr>
          <p:cNvSpPr>
            <a:spLocks noGrp="1"/>
          </p:cNvSpPr>
          <p:nvPr>
            <p:ph type="title"/>
          </p:nvPr>
        </p:nvSpPr>
        <p:spPr/>
        <p:txBody>
          <a:bodyPr>
            <a:normAutofit fontScale="90000"/>
          </a:bodyPr>
          <a:lstStyle/>
          <a:p>
            <a:r>
              <a:rPr lang="en-US" dirty="0"/>
              <a:t>This chart shows the season with the most goals, and it shows that the 2011/2012 season had the highest number of goals.</a:t>
            </a:r>
          </a:p>
        </p:txBody>
      </p:sp>
      <p:pic>
        <p:nvPicPr>
          <p:cNvPr id="5" name="Content Placeholder 4">
            <a:extLst>
              <a:ext uri="{FF2B5EF4-FFF2-40B4-BE49-F238E27FC236}">
                <a16:creationId xmlns:a16="http://schemas.microsoft.com/office/drawing/2014/main" id="{7C2B19E5-C519-21FC-2DC8-25BF912F79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1832" y="1825625"/>
            <a:ext cx="9068335" cy="4351338"/>
          </a:xfrm>
        </p:spPr>
      </p:pic>
    </p:spTree>
    <p:extLst>
      <p:ext uri="{BB962C8B-B14F-4D97-AF65-F5344CB8AC3E}">
        <p14:creationId xmlns:p14="http://schemas.microsoft.com/office/powerpoint/2010/main" val="1538908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38CFD-1823-397A-3108-B7C5F636D2CC}"/>
              </a:ext>
            </a:extLst>
          </p:cNvPr>
          <p:cNvSpPr>
            <a:spLocks noGrp="1"/>
          </p:cNvSpPr>
          <p:nvPr>
            <p:ph type="title"/>
          </p:nvPr>
        </p:nvSpPr>
        <p:spPr/>
        <p:txBody>
          <a:bodyPr>
            <a:normAutofit fontScale="90000"/>
          </a:bodyPr>
          <a:lstStyle/>
          <a:p>
            <a:r>
              <a:rPr lang="en-US" dirty="0"/>
              <a:t>This chart shows the teams that received the most goals from the 2000/2001 season to the 2017/2018 season.</a:t>
            </a:r>
          </a:p>
        </p:txBody>
      </p:sp>
      <p:pic>
        <p:nvPicPr>
          <p:cNvPr id="5" name="Content Placeholder 4">
            <a:extLst>
              <a:ext uri="{FF2B5EF4-FFF2-40B4-BE49-F238E27FC236}">
                <a16:creationId xmlns:a16="http://schemas.microsoft.com/office/drawing/2014/main" id="{2153B73C-C6C2-1E6B-5B39-9A070D8023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8256" y="1825625"/>
            <a:ext cx="9055487" cy="4351338"/>
          </a:xfrm>
        </p:spPr>
      </p:pic>
    </p:spTree>
    <p:extLst>
      <p:ext uri="{BB962C8B-B14F-4D97-AF65-F5344CB8AC3E}">
        <p14:creationId xmlns:p14="http://schemas.microsoft.com/office/powerpoint/2010/main" val="3932793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AF50-D6B8-BED6-71B1-85B7CAEB1282}"/>
              </a:ext>
            </a:extLst>
          </p:cNvPr>
          <p:cNvSpPr>
            <a:spLocks noGrp="1"/>
          </p:cNvSpPr>
          <p:nvPr>
            <p:ph type="title"/>
          </p:nvPr>
        </p:nvSpPr>
        <p:spPr/>
        <p:txBody>
          <a:bodyPr>
            <a:normAutofit fontScale="90000"/>
          </a:bodyPr>
          <a:lstStyle/>
          <a:p>
            <a:r>
              <a:rPr lang="en-US" dirty="0"/>
              <a:t>This chart works with a slicer to select a team and show the goals it scored and conceded in the 18 seasons.</a:t>
            </a:r>
          </a:p>
        </p:txBody>
      </p:sp>
      <p:pic>
        <p:nvPicPr>
          <p:cNvPr id="5" name="Content Placeholder 4">
            <a:extLst>
              <a:ext uri="{FF2B5EF4-FFF2-40B4-BE49-F238E27FC236}">
                <a16:creationId xmlns:a16="http://schemas.microsoft.com/office/drawing/2014/main" id="{45238E72-74D7-BF6E-BD30-F8FEF56C5E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92966"/>
            <a:ext cx="10515600" cy="3616656"/>
          </a:xfrm>
        </p:spPr>
      </p:pic>
    </p:spTree>
    <p:extLst>
      <p:ext uri="{BB962C8B-B14F-4D97-AF65-F5344CB8AC3E}">
        <p14:creationId xmlns:p14="http://schemas.microsoft.com/office/powerpoint/2010/main" val="420815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56F01-3D96-DAA0-B722-E5E95195BC13}"/>
              </a:ext>
            </a:extLst>
          </p:cNvPr>
          <p:cNvSpPr>
            <a:spLocks noGrp="1"/>
          </p:cNvSpPr>
          <p:nvPr>
            <p:ph type="title"/>
          </p:nvPr>
        </p:nvSpPr>
        <p:spPr/>
        <p:txBody>
          <a:bodyPr>
            <a:normAutofit fontScale="90000"/>
          </a:bodyPr>
          <a:lstStyle/>
          <a:p>
            <a:r>
              <a:rPr lang="en-US" dirty="0"/>
              <a:t>This chart, like the previous one, also uses a slicer to show goals scored and goals conceded in the 18 seasons, along with the total points the team earned in each season.</a:t>
            </a:r>
          </a:p>
        </p:txBody>
      </p:sp>
      <p:pic>
        <p:nvPicPr>
          <p:cNvPr id="5" name="Content Placeholder 4">
            <a:extLst>
              <a:ext uri="{FF2B5EF4-FFF2-40B4-BE49-F238E27FC236}">
                <a16:creationId xmlns:a16="http://schemas.microsoft.com/office/drawing/2014/main" id="{0FC2FA38-BED2-8574-54C6-C9C84027D1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46996"/>
            <a:ext cx="10515600" cy="3708596"/>
          </a:xfrm>
        </p:spPr>
      </p:pic>
    </p:spTree>
    <p:extLst>
      <p:ext uri="{BB962C8B-B14F-4D97-AF65-F5344CB8AC3E}">
        <p14:creationId xmlns:p14="http://schemas.microsoft.com/office/powerpoint/2010/main" val="1784803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5DAF-A35F-D2F3-933D-66327AFAE65A}"/>
              </a:ext>
            </a:extLst>
          </p:cNvPr>
          <p:cNvSpPr>
            <a:spLocks noGrp="1"/>
          </p:cNvSpPr>
          <p:nvPr>
            <p:ph type="title"/>
          </p:nvPr>
        </p:nvSpPr>
        <p:spPr/>
        <p:txBody>
          <a:bodyPr>
            <a:normAutofit/>
          </a:bodyPr>
          <a:lstStyle/>
          <a:p>
            <a:r>
              <a:rPr lang="en-US" sz="2000" dirty="0"/>
              <a:t>Building my Data Warehouse, the diagram shows that I created two fact tables: one for team matches (home and away) and another for all matches regardless of home or away. The </a:t>
            </a:r>
            <a:r>
              <a:rPr lang="en-US" sz="2000" dirty="0" err="1"/>
              <a:t>HomeTeam_SK</a:t>
            </a:r>
            <a:r>
              <a:rPr lang="en-US" sz="2000" dirty="0"/>
              <a:t> and </a:t>
            </a:r>
            <a:r>
              <a:rPr lang="en-US" sz="2000" dirty="0" err="1"/>
              <a:t>AwayTeam_SK</a:t>
            </a:r>
            <a:r>
              <a:rPr lang="en-US" sz="2000" dirty="0"/>
              <a:t> in the </a:t>
            </a:r>
            <a:r>
              <a:rPr lang="en-US" sz="2000" dirty="0" err="1"/>
              <a:t>Fact_Table</a:t>
            </a:r>
            <a:r>
              <a:rPr lang="en-US" sz="2000" dirty="0"/>
              <a:t> act as foreign keys referencing the </a:t>
            </a:r>
            <a:r>
              <a:rPr lang="en-US" sz="2000" dirty="0" err="1"/>
              <a:t>Dim_Team</a:t>
            </a:r>
            <a:r>
              <a:rPr lang="en-US" sz="2000" dirty="0"/>
              <a:t> table</a:t>
            </a:r>
          </a:p>
        </p:txBody>
      </p:sp>
      <p:pic>
        <p:nvPicPr>
          <p:cNvPr id="5" name="Content Placeholder 4">
            <a:extLst>
              <a:ext uri="{FF2B5EF4-FFF2-40B4-BE49-F238E27FC236}">
                <a16:creationId xmlns:a16="http://schemas.microsoft.com/office/drawing/2014/main" id="{AB29152F-A880-F5B9-ADE3-7E100D7821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8491" y="1825625"/>
            <a:ext cx="5135017" cy="4351338"/>
          </a:xfrm>
        </p:spPr>
      </p:pic>
    </p:spTree>
    <p:extLst>
      <p:ext uri="{BB962C8B-B14F-4D97-AF65-F5344CB8AC3E}">
        <p14:creationId xmlns:p14="http://schemas.microsoft.com/office/powerpoint/2010/main" val="1152593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51BB-2B0D-D133-29BD-F64CF53122DE}"/>
              </a:ext>
            </a:extLst>
          </p:cNvPr>
          <p:cNvSpPr>
            <a:spLocks noGrp="1"/>
          </p:cNvSpPr>
          <p:nvPr>
            <p:ph type="title"/>
          </p:nvPr>
        </p:nvSpPr>
        <p:spPr/>
        <p:txBody>
          <a:bodyPr/>
          <a:lstStyle/>
          <a:p>
            <a:r>
              <a:rPr lang="en-US" dirty="0"/>
              <a:t>These slicers show the most teams score in home and most team scores in away</a:t>
            </a:r>
          </a:p>
        </p:txBody>
      </p:sp>
      <p:pic>
        <p:nvPicPr>
          <p:cNvPr id="11" name="Content Placeholder 10">
            <a:extLst>
              <a:ext uri="{FF2B5EF4-FFF2-40B4-BE49-F238E27FC236}">
                <a16:creationId xmlns:a16="http://schemas.microsoft.com/office/drawing/2014/main" id="{C8E65407-ECBA-C43B-0B7C-0163109D484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61458"/>
            <a:ext cx="5181600" cy="2479672"/>
          </a:xfrm>
        </p:spPr>
      </p:pic>
      <p:pic>
        <p:nvPicPr>
          <p:cNvPr id="13" name="Content Placeholder 12">
            <a:extLst>
              <a:ext uri="{FF2B5EF4-FFF2-40B4-BE49-F238E27FC236}">
                <a16:creationId xmlns:a16="http://schemas.microsoft.com/office/drawing/2014/main" id="{0AD07D80-D729-2741-1C6C-CC47EB73BCC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746868"/>
            <a:ext cx="5181600" cy="2508852"/>
          </a:xfrm>
        </p:spPr>
      </p:pic>
    </p:spTree>
    <p:extLst>
      <p:ext uri="{BB962C8B-B14F-4D97-AF65-F5344CB8AC3E}">
        <p14:creationId xmlns:p14="http://schemas.microsoft.com/office/powerpoint/2010/main" val="28506517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C092B-327B-E7B9-4516-0C08B33E5605}"/>
              </a:ext>
            </a:extLst>
          </p:cNvPr>
          <p:cNvSpPr>
            <a:spLocks noGrp="1"/>
          </p:cNvSpPr>
          <p:nvPr>
            <p:ph type="title"/>
          </p:nvPr>
        </p:nvSpPr>
        <p:spPr/>
        <p:txBody>
          <a:bodyPr/>
          <a:lstStyle/>
          <a:p>
            <a:r>
              <a:rPr lang="en-US" dirty="0"/>
              <a:t>These charts show the most team received goals in home and in away</a:t>
            </a:r>
          </a:p>
        </p:txBody>
      </p:sp>
      <p:pic>
        <p:nvPicPr>
          <p:cNvPr id="6" name="Content Placeholder 5">
            <a:extLst>
              <a:ext uri="{FF2B5EF4-FFF2-40B4-BE49-F238E27FC236}">
                <a16:creationId xmlns:a16="http://schemas.microsoft.com/office/drawing/2014/main" id="{901B9E3C-2045-01D2-D14E-DA7E1A958B0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811272"/>
            <a:ext cx="5181600" cy="2380044"/>
          </a:xfrm>
        </p:spPr>
      </p:pic>
      <p:pic>
        <p:nvPicPr>
          <p:cNvPr id="8" name="Content Placeholder 7">
            <a:extLst>
              <a:ext uri="{FF2B5EF4-FFF2-40B4-BE49-F238E27FC236}">
                <a16:creationId xmlns:a16="http://schemas.microsoft.com/office/drawing/2014/main" id="{F48F0B3A-C309-76CC-2282-738D114E685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66719"/>
            <a:ext cx="5181600" cy="3069150"/>
          </a:xfrm>
        </p:spPr>
      </p:pic>
    </p:spTree>
    <p:extLst>
      <p:ext uri="{BB962C8B-B14F-4D97-AF65-F5344CB8AC3E}">
        <p14:creationId xmlns:p14="http://schemas.microsoft.com/office/powerpoint/2010/main" val="21057854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DD04021-3E80-33C7-EF92-2AFC8B4616F3}"/>
              </a:ext>
            </a:extLst>
          </p:cNvPr>
          <p:cNvSpPr>
            <a:spLocks noGrp="1"/>
          </p:cNvSpPr>
          <p:nvPr>
            <p:ph type="title"/>
          </p:nvPr>
        </p:nvSpPr>
        <p:spPr/>
        <p:txBody>
          <a:bodyPr>
            <a:normAutofit fontScale="90000"/>
          </a:bodyPr>
          <a:lstStyle/>
          <a:p>
            <a:r>
              <a:rPr lang="en-US" dirty="0"/>
              <a:t>This chart with slicer to select team to show the total goals the team scored home and away in each season</a:t>
            </a:r>
          </a:p>
        </p:txBody>
      </p:sp>
      <p:pic>
        <p:nvPicPr>
          <p:cNvPr id="8" name="Content Placeholder 7">
            <a:extLst>
              <a:ext uri="{FF2B5EF4-FFF2-40B4-BE49-F238E27FC236}">
                <a16:creationId xmlns:a16="http://schemas.microsoft.com/office/drawing/2014/main" id="{5070630B-07FF-18AE-00BD-C1FAE88621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400654"/>
            <a:ext cx="10515600" cy="3201280"/>
          </a:xfrm>
        </p:spPr>
      </p:pic>
    </p:spTree>
    <p:extLst>
      <p:ext uri="{BB962C8B-B14F-4D97-AF65-F5344CB8AC3E}">
        <p14:creationId xmlns:p14="http://schemas.microsoft.com/office/powerpoint/2010/main" val="1490842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8667-FD71-7529-FA60-091682BA3BEC}"/>
              </a:ext>
            </a:extLst>
          </p:cNvPr>
          <p:cNvSpPr>
            <a:spLocks noGrp="1"/>
          </p:cNvSpPr>
          <p:nvPr>
            <p:ph type="title"/>
          </p:nvPr>
        </p:nvSpPr>
        <p:spPr/>
        <p:txBody>
          <a:bodyPr/>
          <a:lstStyle/>
          <a:p>
            <a:r>
              <a:rPr lang="en-US" dirty="0"/>
              <a:t>These charts also with slicer to show the total point for teams and total goals in all season </a:t>
            </a:r>
          </a:p>
        </p:txBody>
      </p:sp>
      <p:pic>
        <p:nvPicPr>
          <p:cNvPr id="7" name="Content Placeholder 6">
            <a:extLst>
              <a:ext uri="{FF2B5EF4-FFF2-40B4-BE49-F238E27FC236}">
                <a16:creationId xmlns:a16="http://schemas.microsoft.com/office/drawing/2014/main" id="{35BCD197-0528-93AD-62B4-D661EBBBDDA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951278"/>
            <a:ext cx="5181600" cy="2100031"/>
          </a:xfrm>
        </p:spPr>
      </p:pic>
      <p:pic>
        <p:nvPicPr>
          <p:cNvPr id="9" name="Content Placeholder 8">
            <a:extLst>
              <a:ext uri="{FF2B5EF4-FFF2-40B4-BE49-F238E27FC236}">
                <a16:creationId xmlns:a16="http://schemas.microsoft.com/office/drawing/2014/main" id="{1AC8CF6C-39DF-5533-4A99-239FD0BB04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848661"/>
            <a:ext cx="5181600" cy="2305266"/>
          </a:xfrm>
        </p:spPr>
      </p:pic>
    </p:spTree>
    <p:extLst>
      <p:ext uri="{BB962C8B-B14F-4D97-AF65-F5344CB8AC3E}">
        <p14:creationId xmlns:p14="http://schemas.microsoft.com/office/powerpoint/2010/main" val="1543838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3F45-A979-80A5-E1D2-FD1DE246F0CF}"/>
              </a:ext>
            </a:extLst>
          </p:cNvPr>
          <p:cNvSpPr>
            <a:spLocks noGrp="1"/>
          </p:cNvSpPr>
          <p:nvPr>
            <p:ph type="title"/>
          </p:nvPr>
        </p:nvSpPr>
        <p:spPr/>
        <p:txBody>
          <a:bodyPr>
            <a:noAutofit/>
          </a:bodyPr>
          <a:lstStyle/>
          <a:p>
            <a:r>
              <a:rPr lang="en-US" sz="4000" dirty="0"/>
              <a:t>Conclusion</a:t>
            </a:r>
          </a:p>
        </p:txBody>
      </p:sp>
      <p:sp>
        <p:nvSpPr>
          <p:cNvPr id="5" name="Subtitle 4">
            <a:extLst>
              <a:ext uri="{FF2B5EF4-FFF2-40B4-BE49-F238E27FC236}">
                <a16:creationId xmlns:a16="http://schemas.microsoft.com/office/drawing/2014/main" id="{FFD3D3A1-414A-6D7B-A57E-A13669BDAA04}"/>
              </a:ext>
            </a:extLst>
          </p:cNvPr>
          <p:cNvSpPr>
            <a:spLocks noGrp="1"/>
          </p:cNvSpPr>
          <p:nvPr>
            <p:ph idx="1"/>
          </p:nvPr>
        </p:nvSpPr>
        <p:spPr/>
        <p:txBody>
          <a:bodyPr>
            <a:normAutofit/>
          </a:bodyPr>
          <a:lstStyle/>
          <a:p>
            <a:pPr marL="0" indent="0">
              <a:buNone/>
            </a:pPr>
            <a:r>
              <a:rPr lang="en-US" dirty="0"/>
              <a:t>This project demonstrates the integration of multiple tools for data analysis and visualization. By combining Excel, SQL, SSIS, SSAS, and Power BI, it is possible to build a full end-to-end analytical solution, from data cleaning to reporting. The dashboards provide clear insights into team performances, trends across seasons, and comparative analyses, making it a useful tool for sports analytics.</a:t>
            </a:r>
            <a:br>
              <a:rPr lang="en-US" dirty="0"/>
            </a:br>
            <a:endParaRPr lang="en-US" dirty="0"/>
          </a:p>
        </p:txBody>
      </p:sp>
    </p:spTree>
    <p:extLst>
      <p:ext uri="{BB962C8B-B14F-4D97-AF65-F5344CB8AC3E}">
        <p14:creationId xmlns:p14="http://schemas.microsoft.com/office/powerpoint/2010/main" val="2747003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92D45-71A0-D6A9-D52F-FEC8C4E55451}"/>
              </a:ext>
            </a:extLst>
          </p:cNvPr>
          <p:cNvSpPr>
            <a:spLocks noGrp="1"/>
          </p:cNvSpPr>
          <p:nvPr>
            <p:ph type="title"/>
          </p:nvPr>
        </p:nvSpPr>
        <p:spPr/>
        <p:txBody>
          <a:bodyPr/>
          <a:lstStyle/>
          <a:p>
            <a:r>
              <a:rPr lang="en-US" dirty="0"/>
              <a:t>Using SSIS to create an ETL process to SQL Server</a:t>
            </a:r>
          </a:p>
        </p:txBody>
      </p:sp>
      <p:pic>
        <p:nvPicPr>
          <p:cNvPr id="11" name="Content Placeholder 10">
            <a:extLst>
              <a:ext uri="{FF2B5EF4-FFF2-40B4-BE49-F238E27FC236}">
                <a16:creationId xmlns:a16="http://schemas.microsoft.com/office/drawing/2014/main" id="{54AB76CB-8598-5B9A-7454-0979C39434C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728440"/>
            <a:ext cx="5181600" cy="2545707"/>
          </a:xfrm>
        </p:spPr>
      </p:pic>
      <p:pic>
        <p:nvPicPr>
          <p:cNvPr id="13" name="Content Placeholder 12">
            <a:extLst>
              <a:ext uri="{FF2B5EF4-FFF2-40B4-BE49-F238E27FC236}">
                <a16:creationId xmlns:a16="http://schemas.microsoft.com/office/drawing/2014/main" id="{9E4D700A-1D73-D071-BEC8-C5A355F7781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88665"/>
            <a:ext cx="5181600" cy="3825258"/>
          </a:xfrm>
        </p:spPr>
      </p:pic>
    </p:spTree>
    <p:extLst>
      <p:ext uri="{BB962C8B-B14F-4D97-AF65-F5344CB8AC3E}">
        <p14:creationId xmlns:p14="http://schemas.microsoft.com/office/powerpoint/2010/main" val="28117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FD81-1D76-0C94-63E8-1CB2C5673F9E}"/>
              </a:ext>
            </a:extLst>
          </p:cNvPr>
          <p:cNvSpPr>
            <a:spLocks noGrp="1"/>
          </p:cNvSpPr>
          <p:nvPr>
            <p:ph type="title"/>
          </p:nvPr>
        </p:nvSpPr>
        <p:spPr/>
        <p:txBody>
          <a:bodyPr>
            <a:normAutofit/>
          </a:bodyPr>
          <a:lstStyle/>
          <a:p>
            <a:r>
              <a:rPr lang="en-US" sz="2000" dirty="0"/>
              <a:t>In the home team and away team data, I created one dimension called </a:t>
            </a:r>
            <a:r>
              <a:rPr lang="en-US" sz="2000" dirty="0" err="1"/>
              <a:t>Dim_Team</a:t>
            </a:r>
            <a:r>
              <a:rPr lang="en-US" sz="2000" dirty="0"/>
              <a:t> that contains all team names. I used </a:t>
            </a:r>
            <a:r>
              <a:rPr lang="en-US" sz="2000" dirty="0" err="1"/>
              <a:t>HomeTeam_SK</a:t>
            </a:r>
            <a:r>
              <a:rPr lang="en-US" sz="2000" dirty="0"/>
              <a:t> and </a:t>
            </a:r>
            <a:r>
              <a:rPr lang="en-US" sz="2000" dirty="0" err="1"/>
              <a:t>AwayTeam_SK</a:t>
            </a:r>
            <a:r>
              <a:rPr lang="en-US" sz="2000" dirty="0"/>
              <a:t>, and in SSIS I performed a merge join: once to match the home team name from Excel with </a:t>
            </a:r>
            <a:r>
              <a:rPr lang="en-US" sz="2000" dirty="0" err="1"/>
              <a:t>Dim_Team</a:t>
            </a:r>
            <a:r>
              <a:rPr lang="en-US" sz="2000" dirty="0"/>
              <a:t>, and another time to match the away team.</a:t>
            </a:r>
          </a:p>
        </p:txBody>
      </p:sp>
      <p:pic>
        <p:nvPicPr>
          <p:cNvPr id="8" name="Content Placeholder 7">
            <a:extLst>
              <a:ext uri="{FF2B5EF4-FFF2-40B4-BE49-F238E27FC236}">
                <a16:creationId xmlns:a16="http://schemas.microsoft.com/office/drawing/2014/main" id="{F0A9BB18-AA56-E125-B071-2368DADF00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3497" y="2038870"/>
            <a:ext cx="4525006" cy="3924848"/>
          </a:xfrm>
        </p:spPr>
      </p:pic>
    </p:spTree>
    <p:extLst>
      <p:ext uri="{BB962C8B-B14F-4D97-AF65-F5344CB8AC3E}">
        <p14:creationId xmlns:p14="http://schemas.microsoft.com/office/powerpoint/2010/main" val="1437384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37AA-9222-F941-E946-39F5366F825E}"/>
              </a:ext>
            </a:extLst>
          </p:cNvPr>
          <p:cNvSpPr>
            <a:spLocks noGrp="1"/>
          </p:cNvSpPr>
          <p:nvPr>
            <p:ph type="title"/>
          </p:nvPr>
        </p:nvSpPr>
        <p:spPr/>
        <p:txBody>
          <a:bodyPr>
            <a:normAutofit fontScale="90000"/>
          </a:bodyPr>
          <a:lstStyle/>
          <a:p>
            <a:r>
              <a:rPr lang="en-US" sz="2000" dirty="0"/>
              <a:t>In the </a:t>
            </a:r>
            <a:r>
              <a:rPr lang="en-US" sz="2000" dirty="0" err="1"/>
              <a:t>Fact_TeamMatches</a:t>
            </a:r>
            <a:r>
              <a:rPr lang="en-US" sz="2000" dirty="0"/>
              <a:t> table, which displays all matches in a season regardless of home or away, I loaded data from the </a:t>
            </a:r>
            <a:r>
              <a:rPr lang="en-US" sz="2000" dirty="0" err="1"/>
              <a:t>Fact_Table</a:t>
            </a:r>
            <a:r>
              <a:rPr lang="en-US" sz="2000" dirty="0"/>
              <a:t> using </a:t>
            </a:r>
            <a:r>
              <a:rPr lang="en-US" sz="2000" dirty="0" err="1"/>
              <a:t>Fact_SK</a:t>
            </a:r>
            <a:r>
              <a:rPr lang="en-US" sz="2000" dirty="0"/>
              <a:t> and </a:t>
            </a:r>
            <a:r>
              <a:rPr lang="en-US" sz="2000" dirty="0" err="1"/>
              <a:t>Team_SK</a:t>
            </a:r>
            <a:r>
              <a:rPr lang="en-US" sz="2000" dirty="0"/>
              <a:t> along with their types, and combined them into one column using an SQL query. I preferred loading it with SQL queries instead of SSIS or Power BI, because this gives me more flexibility to validate the data and also helps me practice writing SQL queries. Therefore, I loaded all columns in that table using SQL.</a:t>
            </a:r>
          </a:p>
        </p:txBody>
      </p:sp>
      <p:pic>
        <p:nvPicPr>
          <p:cNvPr id="6" name="Content Placeholder 5">
            <a:extLst>
              <a:ext uri="{FF2B5EF4-FFF2-40B4-BE49-F238E27FC236}">
                <a16:creationId xmlns:a16="http://schemas.microsoft.com/office/drawing/2014/main" id="{8635AE28-1BEA-27CE-467E-F771A3D8D0C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76216" y="1825625"/>
            <a:ext cx="3505568" cy="4351338"/>
          </a:xfrm>
        </p:spPr>
      </p:pic>
      <p:pic>
        <p:nvPicPr>
          <p:cNvPr id="8" name="Content Placeholder 7">
            <a:extLst>
              <a:ext uri="{FF2B5EF4-FFF2-40B4-BE49-F238E27FC236}">
                <a16:creationId xmlns:a16="http://schemas.microsoft.com/office/drawing/2014/main" id="{2E8F3A7F-7F6B-1822-4794-1DB038CA7ED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147379" y="1825625"/>
            <a:ext cx="3231242" cy="4351338"/>
          </a:xfrm>
        </p:spPr>
      </p:pic>
    </p:spTree>
    <p:extLst>
      <p:ext uri="{BB962C8B-B14F-4D97-AF65-F5344CB8AC3E}">
        <p14:creationId xmlns:p14="http://schemas.microsoft.com/office/powerpoint/2010/main" val="3295390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4193</TotalTime>
  <Words>1795</Words>
  <Application>Microsoft Office PowerPoint</Application>
  <PresentationFormat>Widescreen</PresentationFormat>
  <Paragraphs>71</Paragraphs>
  <Slides>64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64</vt:i4>
      </vt:variant>
    </vt:vector>
  </HeadingPairs>
  <TitlesOfParts>
    <vt:vector size="68" baseType="lpstr">
      <vt:lpstr>Arial</vt:lpstr>
      <vt:lpstr>Calibri</vt:lpstr>
      <vt:lpstr>Calibri Light</vt:lpstr>
      <vt:lpstr>Office Theme</vt:lpstr>
      <vt:lpstr>PREMIER LEAGUE ANALYSIS FROM SEASON (2000/2001) TO SEASON (2017/2018)</vt:lpstr>
      <vt:lpstr>Overview</vt:lpstr>
      <vt:lpstr>PowerPoint Presentation</vt:lpstr>
      <vt:lpstr>Get Data Set From Kaggle</vt:lpstr>
      <vt:lpstr>I cleaned and edited the data in Excel, correcting errors in the date column and adding new fields to support the analysis. In total, I added 10 additional columns: Full Time Home Team Goals, Full Time Away Team Goals, Season, Home Team Match Result, Match Full Goals, Away Team Match Result, Home Team Points, Away Team Points, Full Time Result, and Match Result.</vt:lpstr>
      <vt:lpstr>Building my Data Warehouse, the diagram shows that I created two fact tables: one for team matches (home and away) and another for all matches regardless of home or away. The HomeTeam_SK and AwayTeam_SK in the Fact_Table act as foreign keys referencing the Dim_Team table</vt:lpstr>
      <vt:lpstr>Using SSIS to create an ETL process to SQL Server</vt:lpstr>
      <vt:lpstr>In the home team and away team data, I created one dimension called Dim_Team that contains all team names. I used HomeTeam_SK and AwayTeam_SK, and in SSIS I performed a merge join: once to match the home team name from Excel with Dim_Team, and another time to match the away team.</vt:lpstr>
      <vt:lpstr>In the Fact_TeamMatches table, which displays all matches in a season regardless of home or away, I loaded data from the Fact_Table using Fact_SK and Team_SK along with their types, and combined them into one column using an SQL query. I preferred loading it with SQL queries instead of SSIS or Power BI, because this gives me more flexibility to validate the data and also helps me practice writing SQL queries. Therefore, I loaded all columns in that table using SQL.</vt:lpstr>
      <vt:lpstr>Now My DW Is Ready To Analysis</vt:lpstr>
      <vt:lpstr>I make analysis by Power Bi Desktop and SSAS</vt:lpstr>
      <vt:lpstr>In power pi I make three dashboards </vt:lpstr>
      <vt:lpstr>Dashboard 1 </vt:lpstr>
      <vt:lpstr>Dashboard 1 contains the statistics for all 18 seasons, with the option to analyze a selected season using a slicer. At the top of the dashboard, I included cards showing: - The team with the most points in all seasons and in the selected season. - The runner-up team. - The lowest three teams by points. - The total goals (for all seasons or the selected season). - The maximum and minimum points (for all seasons or the selected season). - The count of clean sheet</vt:lpstr>
      <vt:lpstr>That slicer will work in all charts in dashboard 1 and it will make statistics for all charts on it depend on the season selected </vt:lpstr>
      <vt:lpstr>This chart is not interactive; it shows the season with the most goals scored</vt:lpstr>
      <vt:lpstr>These charts show the team with the most points across all seasons, which is Manchester United. If a season is selected using the slicer, the charts display the Premier League table for that season based on points</vt:lpstr>
      <vt:lpstr>Then, I created two line charts showing the maximum and minimum points in each season. They are interactive by team name: if a team is selected, the charts display its points statistics for the seasons it played in the Premier League.</vt:lpstr>
      <vt:lpstr>These charts shows the statistics of the teams with the most wins, losses, and draws, either across all seasons or for a selected season using the slicer.</vt:lpstr>
      <vt:lpstr>This Line chart show the seasons have most wins and draw and lose it is useful for teams if I select team it will show to me the win for team in all seasons and draw and lost.</vt:lpstr>
      <vt:lpstr>This bar chart show the most team scored and received and make clean sheet in all seasons or if we select from slicer </vt:lpstr>
      <vt:lpstr>This line chart shows the seasons with the most clean sheets for the selected team. Another two area chart displays the goals scored and conceded by that team across all seasons</vt:lpstr>
      <vt:lpstr>This chart is show the team have win streak 5 matches and 3 matches and lose streak 3 matches and 5 matches also for all season or selected season from slicer</vt:lpstr>
      <vt:lpstr>Dashboard 2</vt:lpstr>
      <vt:lpstr>"Dashboard 2 is responsible for the statistics of teams at home and away. All charts in Dashboard 2 are interactive and synchronized with filters across the dashboard."</vt:lpstr>
      <vt:lpstr>The first chart shows the teams with the most home wins. When selecting a team, it displays the total goals that team scored at home across all seasons. A line chart is also available to view the team’s goals by season.</vt:lpstr>
      <vt:lpstr>This chart shows the teams with the most home losses. By selecting a team from the column chart or a season from the line chart, it displays the seasons in which that team had the most home losses.</vt:lpstr>
      <vt:lpstr>This chart shows the teams with the most home draws. When selecting a season or a team, the charts interact with each other.</vt:lpstr>
      <vt:lpstr>Those chart show the most team score in home and most team has points in home</vt:lpstr>
      <vt:lpstr>Those chart show the most team conceded goals in home and most team have clean sheet in home</vt:lpstr>
      <vt:lpstr>These charts show the most teams win ,lose ,draw in away matches</vt:lpstr>
      <vt:lpstr>These chart show the most team take points in away and most teams scored goals in away </vt:lpstr>
      <vt:lpstr>This chart show the most team conceded goal in away </vt:lpstr>
      <vt:lpstr>Dashboard 3</vt:lpstr>
      <vt:lpstr>Dashboard 3 is responsible for showing matchups between teams. Each chart is controlled by its own slicer and does not interact with other charts.</vt:lpstr>
      <vt:lpstr>This chart works with two slicers: one for Team A and one for Team B. When selecting both teams, the chart shows: - How many times Team A has won against Team B and vice versa. - The number of draws. - Total matches played between the two teams. - Total goals scored by each team against the other. - Maximum goals scored by Team A against Team B and by Team B against Team A.   The second chart shows the same statistics but only for matches where Team A played at home, including wins, losses, goals scored, and maximum goals in home matches</vt:lpstr>
      <vt:lpstr>This chart shows the teams that Manchester United has beaten the most in all matches.</vt:lpstr>
      <vt:lpstr>This chart shows the teams that Manchester United has lost to the most in all matches.</vt:lpstr>
      <vt:lpstr>This chart shows the teams that Manchester United has drawn with in all matches.</vt:lpstr>
      <vt:lpstr>This chart shows the teams that Manchester United wins against at home in all matches</vt:lpstr>
      <vt:lpstr>This chart shows the teams that Manchester United loses to in home in all matches</vt:lpstr>
      <vt:lpstr>This chart shows the teams that have drawn with Manchester United at home in all matches.</vt:lpstr>
      <vt:lpstr>This chart show the most teams that man united win against in away</vt:lpstr>
      <vt:lpstr>This chart show the most teams that  man united lose to in away </vt:lpstr>
      <vt:lpstr>This chart shows the teams that Manchester United has drawn with away.</vt:lpstr>
      <vt:lpstr>This chart shows the teams that Manchester United has scored against in all matches.</vt:lpstr>
      <vt:lpstr>This chart shows the teams that Manchester United has received goals from in all matches.</vt:lpstr>
      <vt:lpstr>This chart shows the teams that Manchester United has scored goals against at home.</vt:lpstr>
      <vt:lpstr>This chart show the most teams that man united Received goals from Home</vt:lpstr>
      <vt:lpstr>This chart shows the teams that Manchester United has scored goals against away.</vt:lpstr>
      <vt:lpstr>This chart show the most teams that man united Received goals from Away</vt:lpstr>
      <vt:lpstr>This is all About Power Bi </vt:lpstr>
      <vt:lpstr> SSAS Analysis</vt:lpstr>
      <vt:lpstr>First, I selected the measures, dimensions, and my cube.</vt:lpstr>
      <vt:lpstr>And then make my charts in excel with dashboard</vt:lpstr>
      <vt:lpstr>This chart shows the season with the most goals, and it shows that the 2011/2012 season had the highest number of goals.</vt:lpstr>
      <vt:lpstr>This chart shows the teams that received the most goals from the 2000/2001 season to the 2017/2018 season.</vt:lpstr>
      <vt:lpstr>This chart works with a slicer to select a team and show the goals it scored and conceded in the 18 seasons.</vt:lpstr>
      <vt:lpstr>This chart, like the previous one, also uses a slicer to show goals scored and goals conceded in the 18 seasons, along with the total points the team earned in each season.</vt:lpstr>
      <vt:lpstr>These slicers show the most teams score in home and most team scores in away</vt:lpstr>
      <vt:lpstr>These charts show the most team received goals in home and in away</vt:lpstr>
      <vt:lpstr>This chart with slicer to select team to show the total goals the team scored home and away in each season</vt:lpstr>
      <vt:lpstr>These charts also with slicer to show the total point for teams and total goals in all season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mostafa</dc:creator>
  <cp:lastModifiedBy>mohamed mostafa</cp:lastModifiedBy>
  <cp:revision>35</cp:revision>
  <dcterms:created xsi:type="dcterms:W3CDTF">2025-08-14T02:25:26Z</dcterms:created>
  <dcterms:modified xsi:type="dcterms:W3CDTF">2026-01-22T17:44:26Z</dcterms:modified>
</cp:coreProperties>
</file>